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59" r:id="rId3"/>
    <p:sldId id="258" r:id="rId4"/>
    <p:sldId id="257" r:id="rId5"/>
    <p:sldId id="263" r:id="rId6"/>
    <p:sldId id="264" r:id="rId7"/>
    <p:sldId id="265" r:id="rId8"/>
    <p:sldId id="260" r:id="rId9"/>
    <p:sldId id="261" r:id="rId10"/>
    <p:sldId id="262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66" r:id="rId20"/>
    <p:sldId id="267" r:id="rId21"/>
    <p:sldId id="268" r:id="rId22"/>
    <p:sldId id="277" r:id="rId23"/>
    <p:sldId id="281" r:id="rId24"/>
    <p:sldId id="288" r:id="rId25"/>
    <p:sldId id="279" r:id="rId26"/>
    <p:sldId id="282" r:id="rId27"/>
    <p:sldId id="283" r:id="rId28"/>
    <p:sldId id="284" r:id="rId29"/>
    <p:sldId id="280" r:id="rId30"/>
    <p:sldId id="285" r:id="rId31"/>
    <p:sldId id="286" r:id="rId32"/>
    <p:sldId id="287" r:id="rId33"/>
    <p:sldId id="27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3818B-343F-8940-9532-10D37C72B65A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92BD0-FA93-7A42-B6DE-430C5E41F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05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1EABE-D137-BC49-B813-6F855AE04875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D7F9F-2DA5-D34F-91FA-5C1638A21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002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www.reddit.com</a:t>
            </a:r>
            <a:r>
              <a:rPr lang="en-US" dirty="0" smtClean="0"/>
              <a:t>/r/4chan/comments/2a8993/</a:t>
            </a:r>
            <a:r>
              <a:rPr lang="en-US" dirty="0" err="1" smtClean="0"/>
              <a:t>anon_tries_to_understand_tumblr_triggers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47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www.postgresql.org</a:t>
            </a:r>
            <a:r>
              <a:rPr lang="en-US" dirty="0" smtClean="0"/>
              <a:t>/docs/8.4/static/queries-</a:t>
            </a:r>
            <a:r>
              <a:rPr lang="en-US" dirty="0" err="1" smtClean="0"/>
              <a:t>with.html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74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http://</a:t>
            </a:r>
            <a:r>
              <a:rPr lang="en-US" dirty="0" err="1" smtClean="0"/>
              <a:t>www.postgresql.org</a:t>
            </a:r>
            <a:r>
              <a:rPr lang="en-US" dirty="0" smtClean="0"/>
              <a:t>/docs/8.2/static/</a:t>
            </a:r>
            <a:r>
              <a:rPr lang="en-US" dirty="0" err="1" smtClean="0"/>
              <a:t>plpgsql.html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63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www.postgresql.org</a:t>
            </a:r>
            <a:r>
              <a:rPr lang="en-US" dirty="0" smtClean="0"/>
              <a:t>/docs/8.2/static/</a:t>
            </a:r>
            <a:r>
              <a:rPr lang="en-US" dirty="0" err="1" smtClean="0"/>
              <a:t>plpgsql-control-structures.html#PLPGSQL-STATEMENTS-RETURNING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55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www.postgresql.org</a:t>
            </a:r>
            <a:r>
              <a:rPr lang="en-US" dirty="0" smtClean="0"/>
              <a:t>/docs/8.2/static/</a:t>
            </a:r>
            <a:r>
              <a:rPr lang="en-US" dirty="0" err="1" smtClean="0"/>
              <a:t>plpgsql-control-structures.html#PLPGSQL-STATEMENTS-RETURNING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55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https://</a:t>
            </a:r>
            <a:r>
              <a:rPr lang="en-US" dirty="0" err="1" smtClean="0"/>
              <a:t>wiki.postgresql.org</a:t>
            </a:r>
            <a:r>
              <a:rPr lang="en-US" dirty="0" smtClean="0"/>
              <a:t>/wiki/</a:t>
            </a:r>
            <a:r>
              <a:rPr lang="en-US" dirty="0" err="1" smtClean="0"/>
              <a:t>Category:Snippets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55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anitagraser.com</a:t>
            </a:r>
            <a:r>
              <a:rPr lang="en-US" dirty="0" smtClean="0"/>
              <a:t>/2010/12/10/</a:t>
            </a:r>
            <a:r>
              <a:rPr lang="en-US" dirty="0" err="1" smtClean="0"/>
              <a:t>plpython</a:t>
            </a:r>
            <a:r>
              <a:rPr lang="en-US" dirty="0" smtClean="0"/>
              <a:t>-</a:t>
            </a:r>
            <a:r>
              <a:rPr lang="en-US" dirty="0" err="1" smtClean="0"/>
              <a:t>pythonic</a:t>
            </a:r>
            <a:r>
              <a:rPr lang="en-US" dirty="0" smtClean="0"/>
              <a:t>-trigger-functions-for-</a:t>
            </a:r>
            <a:r>
              <a:rPr lang="en-US" dirty="0" err="1" smtClean="0"/>
              <a:t>postgres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31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anitagraser.com</a:t>
            </a:r>
            <a:r>
              <a:rPr lang="en-US" dirty="0" smtClean="0"/>
              <a:t>/2010/12/10/</a:t>
            </a:r>
            <a:r>
              <a:rPr lang="en-US" dirty="0" err="1" smtClean="0"/>
              <a:t>plpython</a:t>
            </a:r>
            <a:r>
              <a:rPr lang="en-US" dirty="0" smtClean="0"/>
              <a:t>-</a:t>
            </a:r>
            <a:r>
              <a:rPr lang="en-US" dirty="0" err="1" smtClean="0"/>
              <a:t>pythonic</a:t>
            </a:r>
            <a:r>
              <a:rPr lang="en-US" dirty="0" smtClean="0"/>
              <a:t>-trigger-functions-for-</a:t>
            </a:r>
            <a:r>
              <a:rPr lang="en-US" dirty="0" err="1" smtClean="0"/>
              <a:t>postgres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31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anitagraser.com</a:t>
            </a:r>
            <a:r>
              <a:rPr lang="en-US" dirty="0" smtClean="0"/>
              <a:t>/2010/12/10/</a:t>
            </a:r>
            <a:r>
              <a:rPr lang="en-US" dirty="0" err="1" smtClean="0"/>
              <a:t>plpython</a:t>
            </a:r>
            <a:r>
              <a:rPr lang="en-US" dirty="0" smtClean="0"/>
              <a:t>-</a:t>
            </a:r>
            <a:r>
              <a:rPr lang="en-US" dirty="0" err="1" smtClean="0"/>
              <a:t>pythonic</a:t>
            </a:r>
            <a:r>
              <a:rPr lang="en-US" dirty="0" smtClean="0"/>
              <a:t>-trigger-functions-for-</a:t>
            </a:r>
            <a:r>
              <a:rPr lang="en-US" dirty="0" err="1" smtClean="0"/>
              <a:t>postgres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31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also http://</a:t>
            </a:r>
            <a:r>
              <a:rPr lang="en-US" dirty="0" err="1" smtClean="0"/>
              <a:t>www.postgresql.org</a:t>
            </a:r>
            <a:r>
              <a:rPr lang="en-US" dirty="0" smtClean="0"/>
              <a:t>/docs/9.1/static/</a:t>
            </a:r>
            <a:r>
              <a:rPr lang="en-US" dirty="0" err="1" smtClean="0"/>
              <a:t>sql-explain.html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822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www.westnet.com</a:t>
            </a:r>
            <a:r>
              <a:rPr lang="en-US" dirty="0" smtClean="0"/>
              <a:t>/~</a:t>
            </a:r>
            <a:r>
              <a:rPr lang="en-US" dirty="0" err="1" smtClean="0"/>
              <a:t>gsmith</a:t>
            </a:r>
            <a:r>
              <a:rPr lang="en-US" dirty="0" smtClean="0"/>
              <a:t>/content/</a:t>
            </a:r>
            <a:r>
              <a:rPr lang="en-US" dirty="0" err="1" smtClean="0"/>
              <a:t>postgresql</a:t>
            </a:r>
            <a:r>
              <a:rPr lang="en-US" dirty="0" smtClean="0"/>
              <a:t>/pg-5minute.htm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one I taught here at Rose, 2006-7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6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stackoverflow.com</a:t>
            </a:r>
            <a:r>
              <a:rPr lang="en-US" dirty="0" smtClean="0"/>
              <a:t>/questions/38549/difference-between-inner-and-outer-joins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43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 http://</a:t>
            </a:r>
            <a:r>
              <a:rPr lang="en-US" dirty="0" err="1" smtClean="0"/>
              <a:t>www.iai.uni-bonn.de</a:t>
            </a:r>
            <a:r>
              <a:rPr lang="en-US" dirty="0" smtClean="0"/>
              <a:t>/III/</a:t>
            </a:r>
            <a:r>
              <a:rPr lang="en-US" dirty="0" err="1" smtClean="0"/>
              <a:t>lehre</a:t>
            </a:r>
            <a:r>
              <a:rPr lang="en-US" dirty="0" smtClean="0"/>
              <a:t>/</a:t>
            </a:r>
            <a:r>
              <a:rPr lang="en-US" dirty="0" err="1" smtClean="0"/>
              <a:t>vorlesungen</a:t>
            </a:r>
            <a:r>
              <a:rPr lang="en-US" dirty="0" smtClean="0"/>
              <a:t>/TDWA/WS07/1.pdf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0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www.postgresql.org</a:t>
            </a:r>
            <a:r>
              <a:rPr lang="en-US" dirty="0" smtClean="0"/>
              <a:t>/docs/9.3/static/</a:t>
            </a:r>
            <a:r>
              <a:rPr lang="en-US" dirty="0" err="1" smtClean="0"/>
              <a:t>sql-createview.html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8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 123.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32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www.tutorialspoint.com</a:t>
            </a:r>
            <a:r>
              <a:rPr lang="en-US" dirty="0" smtClean="0"/>
              <a:t>/</a:t>
            </a:r>
            <a:r>
              <a:rPr lang="en-US" dirty="0" err="1" smtClean="0"/>
              <a:t>postgresql</a:t>
            </a:r>
            <a:r>
              <a:rPr lang="en-US" dirty="0" smtClean="0"/>
              <a:t>/</a:t>
            </a:r>
            <a:r>
              <a:rPr lang="en-US" dirty="0" err="1" smtClean="0"/>
              <a:t>postgresql_triggers.htm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51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</a:t>
            </a:r>
            <a:r>
              <a:rPr lang="en-US" dirty="0" err="1" smtClean="0"/>
              <a:t>www.tutorialspoint.com</a:t>
            </a:r>
            <a:r>
              <a:rPr lang="en-US" dirty="0" smtClean="0"/>
              <a:t>/</a:t>
            </a:r>
            <a:r>
              <a:rPr lang="en-US" dirty="0" err="1" smtClean="0"/>
              <a:t>postgresql</a:t>
            </a:r>
            <a:r>
              <a:rPr lang="en-US" dirty="0" smtClean="0"/>
              <a:t>/</a:t>
            </a:r>
            <a:r>
              <a:rPr lang="en-US" dirty="0" err="1" smtClean="0"/>
              <a:t>postgresql_triggers.htm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51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www.grahamreid.tv</a:t>
            </a:r>
            <a:r>
              <a:rPr lang="en-US" dirty="0" smtClean="0"/>
              <a:t>/materialize/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D7F9F-2DA5-D34F-91FA-5C1638A214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9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DD9B9-B5C0-1B41-80D5-0B64A5579F8C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3F46-DBF7-B544-9EA6-FB5D65BD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56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F3CE0-4D25-9D4D-BE69-2CD1F44A62C7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3F46-DBF7-B544-9EA6-FB5D65BD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2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56514-A4E1-7146-979D-7B44A2A1A1C1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3F46-DBF7-B544-9EA6-FB5D65BD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77534-F62A-7149-9EF0-37D80B1CFFD1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3F46-DBF7-B544-9EA6-FB5D65BD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68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DCF1-5FA1-714F-98DC-5292BA34BDB8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3F46-DBF7-B544-9EA6-FB5D65BD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3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EA87-1C38-7A48-8ABD-724203FF5702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3F46-DBF7-B544-9EA6-FB5D65BD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7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B8D9-E8BB-F54B-BEB2-0279FAA71B87}" type="datetime1">
              <a:rPr lang="en-US" smtClean="0"/>
              <a:t>4/20/15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3F46-DBF7-B544-9EA6-FB5D65BD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1B6B-AEE6-3B4E-A0A7-9482AC4CDE4D}" type="datetime1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3F46-DBF7-B544-9EA6-FB5D65BD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6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7C04C-8BE3-A547-929C-C2C8F22CAF53}" type="datetime1">
              <a:rPr lang="en-US" smtClean="0"/>
              <a:t>4/20/15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3F46-DBF7-B544-9EA6-FB5D65BD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17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317C0-7223-2049-8EAF-35D353493B22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3F46-DBF7-B544-9EA6-FB5D65BD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114-A077-834C-90E1-E8BF14E85481}" type="datetime1">
              <a:rPr lang="en-US" smtClean="0"/>
              <a:t>4/20/15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A3F46-DBF7-B544-9EA6-FB5D65BD7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2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224F5-D702-E24A-8274-C5E6F90B31E6}" type="datetime1">
              <a:rPr lang="en-US" smtClean="0"/>
              <a:t>4/20/15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A3F46-DBF7-B544-9EA6-FB5D65BD7E2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DA3F46-DBF7-B544-9EA6-FB5D65BD7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5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vsys.com/writings/postgresql-performance.html" TargetMode="External"/><Relationship Id="rId4" Type="http://schemas.openxmlformats.org/officeDocument/2006/relationships/hyperlink" Target="https://wiki.postgresql.org/wiki/Performance_Optimization" TargetMode="External"/><Relationship Id="rId5" Type="http://schemas.openxmlformats.org/officeDocument/2006/relationships/hyperlink" Target="http://www.postgresql.org/docs/9.2/static/performance-tips.html" TargetMode="External"/><Relationship Id="rId6" Type="http://schemas.openxmlformats.org/officeDocument/2006/relationships/hyperlink" Target="https://wiki.postgresql.org/wiki/GUCS_Overhau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hesnok.com/daily/2013/11/13/everyday-postgres-tuning-a-brand-new-server-the-10-minute-edition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dba.stackexchange.com/questions/42012/how-can-i-benchmark-a-postgresql-query" TargetMode="External"/><Relationship Id="rId4" Type="http://schemas.openxmlformats.org/officeDocument/2006/relationships/hyperlink" Target="http://www.enterprisedb.com/postgres-plus-edb-blog/marc-linster/postgres-outperforms-mongodb-and-ushers-new-developer-reality" TargetMode="External"/><Relationship Id="rId5" Type="http://schemas.openxmlformats.org/officeDocument/2006/relationships/hyperlink" Target="http://raspberrypg.org/2013/11/raspberry-pg-server-some-benchmark-results/" TargetMode="External"/><Relationship Id="rId6" Type="http://schemas.openxmlformats.org/officeDocument/2006/relationships/hyperlink" Target="http://www.pythian.com/blog/benchmarking-postgres-on-aws-4000-piops-ebs-instances/" TargetMode="External"/><Relationship Id="rId7" Type="http://schemas.openxmlformats.org/officeDocument/2006/relationships/hyperlink" Target="https://www.citusdata.com/blog/86-making-postgresql-scale-hadoop-style" TargetMode="External"/><Relationship Id="rId8" Type="http://schemas.openxmlformats.org/officeDocument/2006/relationships/hyperlink" Target="http://blog.pgaddict.com/posts/performance-since-postgresql-7-4-to-9-4-pgbench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oceo.com/howto/postgresql-benchmar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sql/sql_join.asp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4545"/>
            <a:ext cx="7772400" cy="1470025"/>
          </a:xfrm>
        </p:spPr>
        <p:txBody>
          <a:bodyPr/>
          <a:lstStyle/>
          <a:p>
            <a:r>
              <a:rPr lang="en-US" dirty="0" err="1" smtClean="0"/>
              <a:t>PostgreSQL</a:t>
            </a:r>
            <a:r>
              <a:rPr lang="en-US" dirty="0" smtClean="0"/>
              <a:t> – </a:t>
            </a:r>
            <a:r>
              <a:rPr lang="en-US" dirty="0" err="1" smtClean="0"/>
              <a:t>Ch</a:t>
            </a:r>
            <a:r>
              <a:rPr lang="en-US" dirty="0" smtClean="0"/>
              <a:t> 6 - 10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9032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CSSE533 – </a:t>
            </a:r>
            <a:r>
              <a:rPr lang="en-US" dirty="0" smtClean="0"/>
              <a:t>Weeks 6 and 7</a:t>
            </a:r>
            <a:endParaRPr lang="en-US" dirty="0" smtClean="0"/>
          </a:p>
          <a:p>
            <a:r>
              <a:rPr lang="en-US" dirty="0" smtClean="0"/>
              <a:t>Topics for </a:t>
            </a:r>
            <a:r>
              <a:rPr lang="en-US" dirty="0" smtClean="0"/>
              <a:t>Tues, Week 6 </a:t>
            </a:r>
            <a:r>
              <a:rPr lang="en-US" dirty="0" smtClean="0"/>
              <a:t>– Slide 2</a:t>
            </a:r>
          </a:p>
          <a:p>
            <a:r>
              <a:rPr lang="en-US" dirty="0" smtClean="0"/>
              <a:t>Topics for </a:t>
            </a:r>
            <a:r>
              <a:rPr lang="en-US" dirty="0" smtClean="0"/>
              <a:t>Thurs,  Week 6 </a:t>
            </a:r>
            <a:r>
              <a:rPr lang="en-US" dirty="0" smtClean="0"/>
              <a:t>– Slide </a:t>
            </a:r>
            <a:r>
              <a:rPr lang="en-US" dirty="0" smtClean="0"/>
              <a:t>22</a:t>
            </a:r>
          </a:p>
          <a:p>
            <a:r>
              <a:rPr lang="en-US" dirty="0" smtClean="0"/>
              <a:t>Topics for Week 7 – Slide 35</a:t>
            </a:r>
            <a:endParaRPr lang="en-US" dirty="0"/>
          </a:p>
        </p:txBody>
      </p:sp>
      <p:pic>
        <p:nvPicPr>
          <p:cNvPr id="4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802984" y="6300787"/>
            <a:ext cx="3359424" cy="557213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290" y="321989"/>
            <a:ext cx="2078761" cy="1580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3459" y="929898"/>
            <a:ext cx="12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such…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3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</a:t>
            </a:r>
            <a:r>
              <a:rPr lang="en-US" dirty="0" err="1" smtClean="0"/>
              <a:t>Ch</a:t>
            </a:r>
            <a:r>
              <a:rPr lang="en-US" dirty="0" smtClean="0"/>
              <a:t> 6 – 10? -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9 – Query performance tuning</a:t>
            </a:r>
          </a:p>
          <a:p>
            <a:pPr lvl="1"/>
            <a:r>
              <a:rPr lang="en-US" dirty="0" smtClean="0"/>
              <a:t>EXPLAIN</a:t>
            </a:r>
          </a:p>
          <a:p>
            <a:pPr lvl="1"/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Writing better queries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10 – Replication and external data</a:t>
            </a:r>
          </a:p>
          <a:p>
            <a:pPr marL="457200" lvl="1" indent="0">
              <a:buNone/>
            </a:pPr>
            <a:r>
              <a:rPr lang="en-US" dirty="0" smtClean="0"/>
              <a:t>See following slides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1"/>
            <a:r>
              <a:rPr lang="en-US" dirty="0" smtClean="0"/>
              <a:t>Replication overview</a:t>
            </a:r>
          </a:p>
          <a:p>
            <a:pPr lvl="1"/>
            <a:r>
              <a:rPr lang="en-US" dirty="0" smtClean="0"/>
              <a:t>Setting up replication</a:t>
            </a:r>
          </a:p>
          <a:p>
            <a:pPr lvl="1"/>
            <a:r>
              <a:rPr lang="en-US" dirty="0" smtClean="0"/>
              <a:t>Foreign data wrappers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95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7 – SQL: The </a:t>
            </a:r>
            <a:r>
              <a:rPr lang="en-US" dirty="0" err="1"/>
              <a:t>PostgreSQL</a:t>
            </a:r>
            <a:r>
              <a:rPr lang="en-US" dirty="0"/>
              <a:t>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Views – p 121:</a:t>
            </a:r>
          </a:p>
          <a:p>
            <a:r>
              <a:rPr lang="en-US" i="1" dirty="0" smtClean="0"/>
              <a:t>Short intro on views</a:t>
            </a:r>
          </a:p>
          <a:p>
            <a:r>
              <a:rPr lang="en-US" dirty="0" smtClean="0"/>
              <a:t>Single table views</a:t>
            </a:r>
          </a:p>
          <a:p>
            <a:r>
              <a:rPr lang="en-US" i="1" dirty="0" smtClean="0"/>
              <a:t>Short intro on triggers</a:t>
            </a:r>
          </a:p>
          <a:p>
            <a:r>
              <a:rPr lang="en-US" dirty="0" smtClean="0"/>
              <a:t>Using triggers to update views</a:t>
            </a:r>
          </a:p>
          <a:p>
            <a:r>
              <a:rPr lang="en-US" dirty="0" smtClean="0"/>
              <a:t>Materialized 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35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7 – Views,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Original idea of a “view” was more like:</a:t>
            </a:r>
          </a:p>
          <a:p>
            <a:pPr lvl="1"/>
            <a:r>
              <a:rPr lang="en-US" dirty="0" smtClean="0"/>
              <a:t>A way to provide proper access to the data in the database, for some class of user.  E.g., for security.</a:t>
            </a:r>
          </a:p>
          <a:p>
            <a:r>
              <a:rPr lang="en-US" dirty="0" smtClean="0"/>
              <a:t>It’s now expanded to be:</a:t>
            </a:r>
          </a:p>
          <a:p>
            <a:pPr lvl="1"/>
            <a:r>
              <a:rPr lang="en-US" dirty="0" smtClean="0"/>
              <a:t>The result of a query, stored in the DB.</a:t>
            </a:r>
          </a:p>
          <a:p>
            <a:pPr lvl="2"/>
            <a:r>
              <a:rPr lang="en-US" dirty="0" smtClean="0"/>
              <a:t>The query command is stored in the DB dictionary.</a:t>
            </a:r>
          </a:p>
          <a:p>
            <a:pPr lvl="2"/>
            <a:r>
              <a:rPr lang="en-US" dirty="0" smtClean="0"/>
              <a:t>The view is not part of the physical schema (in RDB’s).</a:t>
            </a:r>
          </a:p>
          <a:p>
            <a:pPr lvl="2"/>
            <a:r>
              <a:rPr lang="en-US" dirty="0" smtClean="0"/>
              <a:t>Changes in underlying data are reflected in the view.</a:t>
            </a:r>
          </a:p>
          <a:p>
            <a:pPr lvl="1"/>
            <a:r>
              <a:rPr lang="en-US" dirty="0" smtClean="0"/>
              <a:t>The view can be the result of a join or of aggregation (sum, average, etc.).</a:t>
            </a:r>
          </a:p>
          <a:p>
            <a:pPr lvl="1"/>
            <a:r>
              <a:rPr lang="en-US" dirty="0" smtClean="0"/>
              <a:t>The DB doesn’t actually store a copy of the view’s data.</a:t>
            </a:r>
          </a:p>
          <a:p>
            <a:pPr lvl="1"/>
            <a:r>
              <a:rPr lang="en-US" dirty="0" smtClean="0"/>
              <a:t>Views can be updatable – causing all kinds of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575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7 – Views in </a:t>
            </a:r>
            <a:r>
              <a:rPr lang="en-US" dirty="0" err="1" smtClean="0"/>
              <a:t>PostgreSQL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Single table views: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Recursive views (really iterative):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Often used with hierarchical data.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6742" y="2240429"/>
            <a:ext cx="2705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VIEW comedies AS</a:t>
            </a:r>
          </a:p>
          <a:p>
            <a:r>
              <a:rPr lang="en-US" dirty="0"/>
              <a:t>    SELECT *</a:t>
            </a:r>
          </a:p>
          <a:p>
            <a:r>
              <a:rPr lang="en-US" dirty="0"/>
              <a:t>    FROM films</a:t>
            </a:r>
          </a:p>
          <a:p>
            <a:r>
              <a:rPr lang="en-US" dirty="0"/>
              <a:t>    WHERE kind = 'Comedy';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6657" y="4167999"/>
            <a:ext cx="4921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RECURSIVE VIEW nums_1_100 (n) AS</a:t>
            </a:r>
          </a:p>
          <a:p>
            <a:r>
              <a:rPr lang="en-US" dirty="0"/>
              <a:t>    VALUES (1)</a:t>
            </a:r>
          </a:p>
          <a:p>
            <a:r>
              <a:rPr lang="en-US" dirty="0"/>
              <a:t>UNION ALL</a:t>
            </a:r>
          </a:p>
          <a:p>
            <a:r>
              <a:rPr lang="ro-RO" dirty="0"/>
              <a:t>    SELECT n+1 FROM nums_1_100 WHERE n &lt; 100;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65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7 – Short intro on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Types of triggers: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trigger is associated with a specified table or view, and is executed when certain events occur.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2286000"/>
            <a:ext cx="55753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60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7 – triggers,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to update views:</a:t>
            </a:r>
          </a:p>
          <a:p>
            <a:pPr lvl="1"/>
            <a:r>
              <a:rPr lang="en-US" dirty="0" smtClean="0"/>
              <a:t>When a view draws from more than one table, updating the underlying data with a simple command isn’t possible.</a:t>
            </a:r>
          </a:p>
          <a:p>
            <a:pPr lvl="2"/>
            <a:r>
              <a:rPr lang="en-US" dirty="0" smtClean="0"/>
              <a:t>Inherent ambiguity about changing underlying data!</a:t>
            </a:r>
          </a:p>
          <a:p>
            <a:pPr lvl="2"/>
            <a:r>
              <a:rPr lang="en-US" dirty="0" smtClean="0"/>
              <a:t>Can still modify the data using triggers.</a:t>
            </a:r>
          </a:p>
          <a:p>
            <a:pPr lvl="2"/>
            <a:r>
              <a:rPr lang="en-US" dirty="0" smtClean="0"/>
              <a:t>Can define one or more INSTEAD OF triggers.</a:t>
            </a:r>
          </a:p>
          <a:p>
            <a:pPr lvl="2"/>
            <a:r>
              <a:rPr lang="en-US" dirty="0" smtClean="0"/>
              <a:t>Need to handle INSERT, UPDATE, DELETE.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18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7 – triggers, </a:t>
            </a:r>
            <a:r>
              <a:rPr lang="en-US" dirty="0" err="1" smtClean="0"/>
              <a:t>cntd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172622"/>
            <a:ext cx="72517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32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375"/>
            <a:ext cx="8229600" cy="1143000"/>
          </a:xfrm>
        </p:spPr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7 – triggers, </a:t>
            </a:r>
            <a:r>
              <a:rPr lang="en-US" dirty="0" err="1" smtClean="0"/>
              <a:t>cntd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417638"/>
            <a:ext cx="7264400" cy="2832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163" y="3915830"/>
            <a:ext cx="72771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72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7 – Materialized views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9468" y="1532468"/>
            <a:ext cx="8229600" cy="4525963"/>
          </a:xfrm>
        </p:spPr>
        <p:txBody>
          <a:bodyPr/>
          <a:lstStyle/>
          <a:p>
            <a:r>
              <a:rPr lang="en-US" dirty="0" smtClean="0"/>
              <a:t>As of </a:t>
            </a:r>
            <a:r>
              <a:rPr lang="en-US" dirty="0" err="1" smtClean="0"/>
              <a:t>PostgreSQL</a:t>
            </a:r>
            <a:r>
              <a:rPr lang="en-US" dirty="0" smtClean="0"/>
              <a:t> 9.3, these cache data fetched.</a:t>
            </a:r>
          </a:p>
          <a:p>
            <a:pPr lvl="1"/>
            <a:r>
              <a:rPr lang="en-US" dirty="0" smtClean="0"/>
              <a:t>Use when the underlying query takes a long time, and</a:t>
            </a:r>
          </a:p>
          <a:p>
            <a:pPr lvl="1"/>
            <a:r>
              <a:rPr lang="en-US" dirty="0" smtClean="0"/>
              <a:t>When having timely data is not critical.</a:t>
            </a:r>
          </a:p>
          <a:p>
            <a:pPr lvl="1"/>
            <a:r>
              <a:rPr lang="en-US" dirty="0" smtClean="0"/>
              <a:t>Like with OLAP applications</a:t>
            </a:r>
            <a:br>
              <a:rPr lang="en-US" dirty="0" smtClean="0"/>
            </a:br>
            <a:r>
              <a:rPr lang="en-US" dirty="0" smtClean="0"/>
              <a:t>(Online Analytical Processing)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3467" y="4120878"/>
            <a:ext cx="3335867" cy="1878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2668" y="6075364"/>
            <a:ext cx="3115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Watching stuff materialize – always a riot!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279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</a:t>
            </a:r>
            <a:r>
              <a:rPr lang="en-US" dirty="0"/>
              <a:t> 10 – Replication and external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4133" y="1600200"/>
            <a:ext cx="28194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Replication </a:t>
            </a:r>
            <a:r>
              <a:rPr lang="en-US" dirty="0" smtClean="0"/>
              <a:t>overview</a:t>
            </a:r>
          </a:p>
          <a:p>
            <a:r>
              <a:rPr lang="en-US" dirty="0" smtClean="0"/>
              <a:t>Main reasons: </a:t>
            </a:r>
          </a:p>
          <a:p>
            <a:pPr lvl="1"/>
            <a:r>
              <a:rPr lang="en-US" dirty="0" smtClean="0"/>
              <a:t>Availability</a:t>
            </a:r>
          </a:p>
          <a:p>
            <a:pPr lvl="1"/>
            <a:r>
              <a:rPr lang="en-US" dirty="0" smtClean="0"/>
              <a:t>Scalability</a:t>
            </a:r>
          </a:p>
          <a:p>
            <a:r>
              <a:rPr lang="en-US" dirty="0" smtClean="0"/>
              <a:t>Replication jargon:</a:t>
            </a:r>
          </a:p>
          <a:p>
            <a:pPr lvl="1"/>
            <a:r>
              <a:rPr lang="en-US" dirty="0" smtClean="0"/>
              <a:t>Master</a:t>
            </a:r>
          </a:p>
          <a:p>
            <a:pPr lvl="1"/>
            <a:r>
              <a:rPr lang="en-US" dirty="0" smtClean="0"/>
              <a:t>Slave</a:t>
            </a:r>
          </a:p>
          <a:p>
            <a:pPr lvl="2"/>
            <a:r>
              <a:rPr lang="en-US" dirty="0" smtClean="0"/>
              <a:t>Subscriber or agent</a:t>
            </a:r>
          </a:p>
          <a:p>
            <a:pPr lvl="1"/>
            <a:r>
              <a:rPr lang="en-US" dirty="0" smtClean="0"/>
              <a:t>Write-ahead log (WAL)</a:t>
            </a:r>
          </a:p>
          <a:p>
            <a:pPr lvl="2"/>
            <a:r>
              <a:rPr lang="en-US" dirty="0" smtClean="0"/>
              <a:t>(transaction log)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21" y="1600200"/>
            <a:ext cx="2819400" cy="4525963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Synchronous</a:t>
            </a:r>
          </a:p>
          <a:p>
            <a:pPr lvl="2"/>
            <a:r>
              <a:rPr lang="en-US" dirty="0" smtClean="0"/>
              <a:t>At least one slave is updated before transaction is complete</a:t>
            </a:r>
            <a:endParaRPr lang="en-US" dirty="0"/>
          </a:p>
          <a:p>
            <a:pPr lvl="1"/>
            <a:r>
              <a:rPr lang="en-US" dirty="0"/>
              <a:t>Asynchronous </a:t>
            </a:r>
          </a:p>
          <a:p>
            <a:pPr lvl="1"/>
            <a:r>
              <a:rPr lang="en-US" dirty="0" smtClean="0"/>
              <a:t>Streaming</a:t>
            </a:r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PostgreSQL</a:t>
            </a:r>
            <a:r>
              <a:rPr lang="en-US" dirty="0" smtClean="0"/>
              <a:t> protocol</a:t>
            </a:r>
          </a:p>
          <a:p>
            <a:pPr lvl="1"/>
            <a:r>
              <a:rPr lang="en-US" dirty="0" smtClean="0"/>
              <a:t>Cascading replication</a:t>
            </a:r>
          </a:p>
          <a:p>
            <a:pPr lvl="2"/>
            <a:r>
              <a:rPr lang="en-US" dirty="0" smtClean="0"/>
              <a:t>Slaves passing along logs</a:t>
            </a:r>
          </a:p>
          <a:p>
            <a:pPr lvl="1"/>
            <a:r>
              <a:rPr lang="en-US" dirty="0" err="1" smtClean="0"/>
              <a:t>Remastering</a:t>
            </a:r>
            <a:endParaRPr lang="en-US" dirty="0" smtClean="0"/>
          </a:p>
          <a:p>
            <a:pPr lvl="2"/>
            <a:r>
              <a:rPr lang="en-US" dirty="0" smtClean="0"/>
              <a:t>Promoting a slave to a master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66" y="3128782"/>
            <a:ext cx="1820333" cy="3078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1733" y="1532441"/>
            <a:ext cx="2472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Poor choice for promotion – </a:t>
            </a:r>
            <a:r>
              <a:rPr lang="en-US" dirty="0" err="1" smtClean="0"/>
              <a:t>Aethelred</a:t>
            </a:r>
            <a:r>
              <a:rPr lang="en-US" dirty="0" smtClean="0"/>
              <a:t> the Unready, King of the English when he was about ten years 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Tues, 4-14-15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From yesterday’s email:</a:t>
            </a:r>
          </a:p>
          <a:p>
            <a:r>
              <a:rPr lang="en-US" dirty="0" smtClean="0"/>
              <a:t>Discuss </a:t>
            </a:r>
            <a:r>
              <a:rPr lang="en-US" dirty="0"/>
              <a:t>what topics out of the rest of the </a:t>
            </a:r>
            <a:r>
              <a:rPr lang="en-US" dirty="0" err="1"/>
              <a:t>PostgreSQL</a:t>
            </a:r>
            <a:r>
              <a:rPr lang="en-US" dirty="0"/>
              <a:t> book are especially relevant to your project and/or you have a personal interest in.</a:t>
            </a:r>
          </a:p>
          <a:p>
            <a:endParaRPr lang="en-US" dirty="0"/>
          </a:p>
          <a:p>
            <a:r>
              <a:rPr lang="en-US" dirty="0"/>
              <a:t>I’ll be ready to discuss a lot of them, maybe not all in infinite depth.  But I’ll be happy to dig in on those you think are most valuable.</a:t>
            </a:r>
          </a:p>
          <a:p>
            <a:endParaRPr lang="en-US" dirty="0"/>
          </a:p>
          <a:p>
            <a:r>
              <a:rPr lang="en-US" dirty="0"/>
              <a:t>And - I’ll be eager to hear how your individual endeavors  are going, of course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And, I thought of one more thing:</a:t>
            </a:r>
          </a:p>
          <a:p>
            <a:r>
              <a:rPr lang="en-US" dirty="0" smtClean="0"/>
              <a:t>Any topics you’d like to review from DB “basics”?</a:t>
            </a:r>
          </a:p>
          <a:p>
            <a:r>
              <a:rPr lang="en-US" dirty="0" smtClean="0"/>
              <a:t>Your book authors assume you’re already a practitioner, who just wants to learn about </a:t>
            </a:r>
            <a:r>
              <a:rPr lang="en-US" dirty="0" err="1" smtClean="0"/>
              <a:t>PostgreSQL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E.g., “Here’s what’s different about doing Joins.”</a:t>
            </a:r>
          </a:p>
        </p:txBody>
      </p:sp>
    </p:spTree>
    <p:extLst>
      <p:ext uri="{BB962C8B-B14F-4D97-AF65-F5344CB8AC3E}">
        <p14:creationId xmlns:p14="http://schemas.microsoft.com/office/powerpoint/2010/main" val="193614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</a:t>
            </a:r>
            <a:r>
              <a:rPr lang="en-US" dirty="0"/>
              <a:t> 10 – Replication and external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Setting </a:t>
            </a:r>
            <a:r>
              <a:rPr lang="en-US" dirty="0"/>
              <a:t>up </a:t>
            </a:r>
            <a:r>
              <a:rPr lang="en-US" dirty="0" smtClean="0"/>
              <a:t>replication</a:t>
            </a:r>
          </a:p>
          <a:p>
            <a:r>
              <a:rPr lang="en-US" dirty="0" smtClean="0"/>
              <a:t>Configure the master</a:t>
            </a:r>
          </a:p>
          <a:p>
            <a:pPr lvl="1"/>
            <a:r>
              <a:rPr lang="en-US" dirty="0" smtClean="0"/>
              <a:t>Takes five steps – </a:t>
            </a:r>
            <a:r>
              <a:rPr lang="en-US" dirty="0" err="1" smtClean="0"/>
              <a:t>pp</a:t>
            </a:r>
            <a:r>
              <a:rPr lang="en-US" dirty="0" smtClean="0"/>
              <a:t> 184-5.</a:t>
            </a:r>
          </a:p>
          <a:p>
            <a:r>
              <a:rPr lang="en-US" dirty="0" smtClean="0"/>
              <a:t>Configure the slaves</a:t>
            </a:r>
          </a:p>
          <a:p>
            <a:pPr lvl="1"/>
            <a:r>
              <a:rPr lang="en-US" dirty="0" smtClean="0"/>
              <a:t>Takes seven steps</a:t>
            </a:r>
            <a:endParaRPr lang="en-US" dirty="0"/>
          </a:p>
          <a:p>
            <a:r>
              <a:rPr lang="en-US" dirty="0" smtClean="0"/>
              <a:t>Initiate the replication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06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</a:t>
            </a:r>
            <a:r>
              <a:rPr lang="en-US" dirty="0"/>
              <a:t> 10 – Replication and external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Foreign </a:t>
            </a:r>
            <a:r>
              <a:rPr lang="en-US" dirty="0"/>
              <a:t>data </a:t>
            </a:r>
            <a:r>
              <a:rPr lang="en-US" dirty="0" smtClean="0"/>
              <a:t>wrappers (FDW’s)</a:t>
            </a:r>
          </a:p>
          <a:p>
            <a:r>
              <a:rPr lang="en-US" dirty="0" smtClean="0"/>
              <a:t>You can query many kinds of data outside of </a:t>
            </a:r>
            <a:r>
              <a:rPr lang="en-US" dirty="0" err="1" smtClean="0"/>
              <a:t>PostgreSQL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Flat files, including “jagged arrays”</a:t>
            </a:r>
          </a:p>
          <a:p>
            <a:pPr lvl="1"/>
            <a:r>
              <a:rPr lang="en-US" dirty="0" smtClean="0"/>
              <a:t>Other </a:t>
            </a:r>
            <a:r>
              <a:rPr lang="en-US" dirty="0" err="1" smtClean="0"/>
              <a:t>PostgreSQL</a:t>
            </a:r>
            <a:r>
              <a:rPr lang="en-US" dirty="0" smtClean="0"/>
              <a:t> servers</a:t>
            </a:r>
          </a:p>
          <a:p>
            <a:pPr lvl="1"/>
            <a:r>
              <a:rPr lang="en-US" dirty="0" smtClean="0"/>
              <a:t>Nonconventional data sources – like other kinds of databases</a:t>
            </a:r>
          </a:p>
          <a:p>
            <a:r>
              <a:rPr lang="en-US" dirty="0" smtClean="0"/>
              <a:t>Uses a Foreign Table to guide access.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0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 for Thursday, by popular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Jon –</a:t>
            </a:r>
          </a:p>
          <a:p>
            <a:pPr lvl="1"/>
            <a:r>
              <a:rPr lang="en-US" dirty="0" err="1" smtClean="0"/>
              <a:t>Ch</a:t>
            </a:r>
            <a:r>
              <a:rPr lang="en-US" dirty="0" smtClean="0"/>
              <a:t> 8 – writing functions</a:t>
            </a:r>
          </a:p>
          <a:p>
            <a:pPr lvl="2"/>
            <a:r>
              <a:rPr lang="en-US" dirty="0" smtClean="0"/>
              <a:t>PL/</a:t>
            </a:r>
            <a:r>
              <a:rPr lang="en-US" dirty="0" err="1" smtClean="0"/>
              <a:t>pgSQL</a:t>
            </a:r>
            <a:endParaRPr lang="en-US" dirty="0" smtClean="0"/>
          </a:p>
          <a:p>
            <a:pPr lvl="2"/>
            <a:r>
              <a:rPr lang="en-US" dirty="0" smtClean="0"/>
              <a:t>Mike added PL/Python, more advanced functions</a:t>
            </a:r>
          </a:p>
          <a:p>
            <a:pPr lvl="1"/>
            <a:r>
              <a:rPr lang="en-US" dirty="0" err="1" smtClean="0"/>
              <a:t>Ch</a:t>
            </a:r>
            <a:r>
              <a:rPr lang="en-US" dirty="0" smtClean="0"/>
              <a:t> 9 – query performance tuning</a:t>
            </a:r>
          </a:p>
          <a:p>
            <a:pPr lvl="2"/>
            <a:r>
              <a:rPr lang="en-US" dirty="0" smtClean="0"/>
              <a:t>And benchmarks</a:t>
            </a:r>
          </a:p>
          <a:p>
            <a:pPr lvl="1"/>
            <a:r>
              <a:rPr lang="en-US" dirty="0" err="1" smtClean="0"/>
              <a:t>Ch</a:t>
            </a:r>
            <a:r>
              <a:rPr lang="en-US" dirty="0" smtClean="0"/>
              <a:t> 7 – common table expressions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4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7 – common table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“Sub-queries”</a:t>
            </a:r>
          </a:p>
          <a:p>
            <a:pPr lvl="1"/>
            <a:r>
              <a:rPr lang="en-US" dirty="0" smtClean="0"/>
              <a:t>Define temporary tables just for this query.</a:t>
            </a:r>
          </a:p>
          <a:p>
            <a:pPr lvl="1"/>
            <a:r>
              <a:rPr lang="en-US" dirty="0" smtClean="0"/>
              <a:t>Uses WITH to introduce the CTE.</a:t>
            </a:r>
          </a:p>
          <a:p>
            <a:r>
              <a:rPr lang="en-US" dirty="0" smtClean="0"/>
              <a:t>Allows you to define a query that can be used by a larger query – p 138.</a:t>
            </a:r>
          </a:p>
          <a:p>
            <a:r>
              <a:rPr lang="en-US" dirty="0" smtClean="0"/>
              <a:t>Basic CTE – </a:t>
            </a:r>
          </a:p>
          <a:p>
            <a:pPr lvl="1"/>
            <a:r>
              <a:rPr lang="en-US" dirty="0" smtClean="0"/>
              <a:t>Makes SQL more readable.  Or,</a:t>
            </a:r>
          </a:p>
          <a:p>
            <a:pPr lvl="1"/>
            <a:r>
              <a:rPr lang="en-US" dirty="0" smtClean="0"/>
              <a:t>Encourages the planner to materialize intermediate results for better performance.</a:t>
            </a:r>
          </a:p>
          <a:p>
            <a:r>
              <a:rPr lang="en-US" dirty="0" smtClean="0"/>
              <a:t>Writable CTE –</a:t>
            </a:r>
          </a:p>
          <a:p>
            <a:pPr lvl="1"/>
            <a:r>
              <a:rPr lang="en-US" dirty="0" smtClean="0"/>
              <a:t>Adds UPDATE, INSERT and DELETE commands.</a:t>
            </a:r>
          </a:p>
          <a:p>
            <a:r>
              <a:rPr lang="en-US" dirty="0" smtClean="0"/>
              <a:t>Recursive CTE – </a:t>
            </a:r>
          </a:p>
          <a:p>
            <a:pPr lvl="1"/>
            <a:r>
              <a:rPr lang="en-US" dirty="0" smtClean="0"/>
              <a:t>Rows returned vary during query execution.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40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CTE 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3800" y="1583582"/>
            <a:ext cx="7395587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</a:t>
            </a:r>
            <a:r>
              <a:rPr lang="en-US" dirty="0" err="1"/>
              <a:t>regional_sales</a:t>
            </a:r>
            <a:r>
              <a:rPr lang="en-US" dirty="0"/>
              <a:t> AS (</a:t>
            </a:r>
          </a:p>
          <a:p>
            <a:r>
              <a:rPr lang="en-US" dirty="0"/>
              <a:t>        SELECT region, SUM(amount) AS </a:t>
            </a:r>
            <a:r>
              <a:rPr lang="en-US" dirty="0" err="1"/>
              <a:t>total_sales</a:t>
            </a:r>
            <a:endParaRPr lang="en-US" dirty="0"/>
          </a:p>
          <a:p>
            <a:r>
              <a:rPr lang="en-US" dirty="0"/>
              <a:t>        FROM orders</a:t>
            </a:r>
          </a:p>
          <a:p>
            <a:r>
              <a:rPr lang="en-US" dirty="0"/>
              <a:t>        GROUP BY region</a:t>
            </a:r>
          </a:p>
          <a:p>
            <a:r>
              <a:rPr lang="en-US" dirty="0"/>
              <a:t>     ), </a:t>
            </a:r>
            <a:r>
              <a:rPr lang="en-US" dirty="0" err="1"/>
              <a:t>top_regions</a:t>
            </a:r>
            <a:r>
              <a:rPr lang="en-US" dirty="0"/>
              <a:t> AS (</a:t>
            </a:r>
          </a:p>
          <a:p>
            <a:r>
              <a:rPr lang="en-US" dirty="0"/>
              <a:t>        SELECT region</a:t>
            </a:r>
          </a:p>
          <a:p>
            <a:r>
              <a:rPr lang="en-US" dirty="0"/>
              <a:t>        FROM </a:t>
            </a:r>
            <a:r>
              <a:rPr lang="en-US" dirty="0" err="1"/>
              <a:t>regional_sales</a:t>
            </a:r>
            <a:endParaRPr lang="en-US" dirty="0"/>
          </a:p>
          <a:p>
            <a:r>
              <a:rPr lang="en-US" dirty="0"/>
              <a:t>        WHERE </a:t>
            </a:r>
            <a:r>
              <a:rPr lang="en-US" dirty="0" err="1"/>
              <a:t>total_sales</a:t>
            </a:r>
            <a:r>
              <a:rPr lang="en-US" dirty="0"/>
              <a:t> &gt; (SELECT SUM(</a:t>
            </a:r>
            <a:r>
              <a:rPr lang="en-US" dirty="0" err="1"/>
              <a:t>total_sales</a:t>
            </a:r>
            <a:r>
              <a:rPr lang="en-US" dirty="0"/>
              <a:t>)/10 FROM </a:t>
            </a:r>
            <a:r>
              <a:rPr lang="en-US" dirty="0" err="1"/>
              <a:t>regional_sales</a:t>
            </a:r>
            <a:r>
              <a:rPr lang="en-US" dirty="0"/>
              <a:t>)</a:t>
            </a:r>
          </a:p>
          <a:p>
            <a:r>
              <a:rPr lang="en-US" dirty="0"/>
              <a:t>     )</a:t>
            </a:r>
          </a:p>
          <a:p>
            <a:r>
              <a:rPr lang="en-US" dirty="0"/>
              <a:t>SELECT region,</a:t>
            </a:r>
          </a:p>
          <a:p>
            <a:r>
              <a:rPr lang="en-US" dirty="0"/>
              <a:t>       product,</a:t>
            </a:r>
          </a:p>
          <a:p>
            <a:r>
              <a:rPr lang="en-US" dirty="0"/>
              <a:t>       SUM(quantity) AS </a:t>
            </a:r>
            <a:r>
              <a:rPr lang="en-US" dirty="0" err="1"/>
              <a:t>product_units</a:t>
            </a:r>
            <a:r>
              <a:rPr lang="en-US" dirty="0"/>
              <a:t>,</a:t>
            </a:r>
          </a:p>
          <a:p>
            <a:r>
              <a:rPr lang="en-US" dirty="0"/>
              <a:t>       SUM(amount) AS </a:t>
            </a:r>
            <a:r>
              <a:rPr lang="en-US" dirty="0" err="1"/>
              <a:t>product_sales</a:t>
            </a:r>
            <a:endParaRPr lang="en-US" dirty="0"/>
          </a:p>
          <a:p>
            <a:r>
              <a:rPr lang="en-US" dirty="0"/>
              <a:t>FROM orders</a:t>
            </a:r>
          </a:p>
          <a:p>
            <a:r>
              <a:rPr lang="en-US" dirty="0"/>
              <a:t>WHERE region IN (SELECT region FROM </a:t>
            </a:r>
            <a:r>
              <a:rPr lang="en-US" dirty="0" err="1"/>
              <a:t>top_regions</a:t>
            </a:r>
            <a:r>
              <a:rPr lang="en-US" dirty="0"/>
              <a:t>)</a:t>
            </a:r>
          </a:p>
          <a:p>
            <a:r>
              <a:rPr lang="en-US" dirty="0"/>
              <a:t>GROUP BY region, product;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954425" y="4295272"/>
            <a:ext cx="2902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Displays </a:t>
            </a:r>
            <a:r>
              <a:rPr lang="en-US" dirty="0"/>
              <a:t>per-product sales totals in only the top sales regions.</a:t>
            </a:r>
          </a:p>
        </p:txBody>
      </p:sp>
    </p:spTree>
    <p:extLst>
      <p:ext uri="{BB962C8B-B14F-4D97-AF65-F5344CB8AC3E}">
        <p14:creationId xmlns:p14="http://schemas.microsoft.com/office/powerpoint/2010/main" val="1986509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</a:t>
            </a:r>
            <a:r>
              <a:rPr lang="en-US" dirty="0"/>
              <a:t> 8 – writing </a:t>
            </a:r>
            <a:r>
              <a:rPr lang="en-US" dirty="0" smtClean="0"/>
              <a:t>functions - </a:t>
            </a:r>
            <a:r>
              <a:rPr lang="en-US" dirty="0"/>
              <a:t>PL/</a:t>
            </a:r>
            <a:r>
              <a:rPr lang="en-US" dirty="0" err="1"/>
              <a:t>pgSQL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First part of </a:t>
            </a:r>
            <a:r>
              <a:rPr lang="en-US" dirty="0" err="1" smtClean="0"/>
              <a:t>Ch</a:t>
            </a:r>
            <a:r>
              <a:rPr lang="en-US" dirty="0" smtClean="0"/>
              <a:t> 8 talks about writing functions in SQL.</a:t>
            </a:r>
          </a:p>
          <a:p>
            <a:r>
              <a:rPr lang="en-US" dirty="0" smtClean="0"/>
              <a:t>Can “outgrow” what SQL can do – p 154</a:t>
            </a:r>
          </a:p>
          <a:p>
            <a:pPr lvl="1"/>
            <a:r>
              <a:rPr lang="en-US" dirty="0" smtClean="0"/>
              <a:t>See Ex 8-4, top, p 151 for SQL version.</a:t>
            </a:r>
          </a:p>
          <a:p>
            <a:pPr lvl="1"/>
            <a:r>
              <a:rPr lang="en-US" dirty="0" smtClean="0"/>
              <a:t>Compare to Ex 8-10, p 154.  Similar!</a:t>
            </a:r>
          </a:p>
          <a:p>
            <a:r>
              <a:rPr lang="en-US" dirty="0" smtClean="0"/>
              <a:t>Can</a:t>
            </a:r>
            <a:r>
              <a:rPr lang="fr-FR" dirty="0" smtClean="0"/>
              <a:t>’</a:t>
            </a:r>
            <a:r>
              <a:rPr lang="en-US" dirty="0" smtClean="0"/>
              <a:t>t write trigger functions in SQL.</a:t>
            </a:r>
          </a:p>
          <a:p>
            <a:pPr lvl="1"/>
            <a:r>
              <a:rPr lang="en-US" dirty="0" smtClean="0"/>
              <a:t>This decouples those from the triggers themselves.</a:t>
            </a:r>
          </a:p>
          <a:p>
            <a:r>
              <a:rPr lang="en-US" dirty="0" smtClean="0"/>
              <a:t>Also can group a block of computation or series of queries on the DB server, making this code like a procedural language for SQL.</a:t>
            </a:r>
          </a:p>
          <a:p>
            <a:pPr lvl="1"/>
            <a:r>
              <a:rPr lang="en-US" dirty="0" smtClean="0"/>
              <a:t>Less traffic to/from an application.</a:t>
            </a:r>
          </a:p>
          <a:p>
            <a:pPr lvl="1"/>
            <a:r>
              <a:rPr lang="en-US" dirty="0" smtClean="0"/>
              <a:t>Simplifies application coding.</a:t>
            </a:r>
          </a:p>
        </p:txBody>
      </p:sp>
    </p:spTree>
    <p:extLst>
      <p:ext uri="{BB962C8B-B14F-4D97-AF65-F5344CB8AC3E}">
        <p14:creationId xmlns:p14="http://schemas.microsoft.com/office/powerpoint/2010/main" val="327866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3"/>
            <a:ext cx="8229600" cy="1143000"/>
          </a:xfrm>
        </p:spPr>
        <p:txBody>
          <a:bodyPr/>
          <a:lstStyle/>
          <a:p>
            <a:r>
              <a:rPr lang="en-US" dirty="0" smtClean="0"/>
              <a:t>PL/</a:t>
            </a:r>
            <a:r>
              <a:rPr lang="en-US" dirty="0" err="1" smtClean="0"/>
              <a:t>pgSQL</a:t>
            </a:r>
            <a:r>
              <a:rPr lang="en-US" dirty="0" smtClean="0"/>
              <a:t> – Example 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05" y="1286684"/>
            <a:ext cx="9208207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 FUNCTION </a:t>
            </a:r>
            <a:r>
              <a:rPr lang="en-US" dirty="0" err="1"/>
              <a:t>cs_refresh_mviews</a:t>
            </a:r>
            <a:r>
              <a:rPr lang="en-US" dirty="0"/>
              <a:t>() RETURNS integer AS $$</a:t>
            </a:r>
          </a:p>
          <a:p>
            <a:r>
              <a:rPr lang="en-US" dirty="0"/>
              <a:t>DECLARE</a:t>
            </a:r>
          </a:p>
          <a:p>
            <a:r>
              <a:rPr lang="en-US" dirty="0"/>
              <a:t>    </a:t>
            </a:r>
            <a:r>
              <a:rPr lang="en-US" dirty="0" err="1"/>
              <a:t>mviews</a:t>
            </a:r>
            <a:r>
              <a:rPr lang="en-US" dirty="0"/>
              <a:t> RECORD;</a:t>
            </a:r>
          </a:p>
          <a:p>
            <a:r>
              <a:rPr lang="en-US" dirty="0"/>
              <a:t>BEGIN</a:t>
            </a:r>
          </a:p>
          <a:p>
            <a:r>
              <a:rPr lang="en-US" dirty="0"/>
              <a:t>    PERFORM </a:t>
            </a:r>
            <a:r>
              <a:rPr lang="en-US" dirty="0" err="1"/>
              <a:t>cs_log</a:t>
            </a:r>
            <a:r>
              <a:rPr lang="en-US" dirty="0"/>
              <a:t>('Refreshing materialized views...');</a:t>
            </a:r>
          </a:p>
          <a:p>
            <a:endParaRPr lang="en-US" dirty="0"/>
          </a:p>
          <a:p>
            <a:r>
              <a:rPr lang="en-US" dirty="0"/>
              <a:t>    FOR </a:t>
            </a:r>
            <a:r>
              <a:rPr lang="en-US" dirty="0" err="1"/>
              <a:t>mviews</a:t>
            </a:r>
            <a:r>
              <a:rPr lang="en-US" dirty="0"/>
              <a:t> IN SELECT * FROM </a:t>
            </a:r>
            <a:r>
              <a:rPr lang="en-US" dirty="0" err="1"/>
              <a:t>cs_materialized_views</a:t>
            </a:r>
            <a:r>
              <a:rPr lang="en-US" dirty="0"/>
              <a:t> ORDER BY </a:t>
            </a:r>
            <a:r>
              <a:rPr lang="en-US" dirty="0" err="1"/>
              <a:t>sort_key</a:t>
            </a:r>
            <a:r>
              <a:rPr lang="en-US" dirty="0"/>
              <a:t> LOOP</a:t>
            </a:r>
          </a:p>
          <a:p>
            <a:endParaRPr lang="en-US" dirty="0"/>
          </a:p>
          <a:p>
            <a:r>
              <a:rPr lang="en-US" dirty="0"/>
              <a:t>        -- Now "</a:t>
            </a:r>
            <a:r>
              <a:rPr lang="en-US" dirty="0" err="1"/>
              <a:t>mviews</a:t>
            </a:r>
            <a:r>
              <a:rPr lang="en-US" dirty="0"/>
              <a:t>" has one record from </a:t>
            </a:r>
            <a:r>
              <a:rPr lang="en-US" dirty="0" err="1"/>
              <a:t>cs_materialized_views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    PERFORM </a:t>
            </a:r>
            <a:r>
              <a:rPr lang="en-US" dirty="0" err="1"/>
              <a:t>cs_log</a:t>
            </a:r>
            <a:r>
              <a:rPr lang="en-US" dirty="0"/>
              <a:t>('Refreshing materialized view ' || </a:t>
            </a:r>
            <a:r>
              <a:rPr lang="en-US" dirty="0" err="1"/>
              <a:t>quote_ident</a:t>
            </a:r>
            <a:r>
              <a:rPr lang="en-US" dirty="0"/>
              <a:t>(</a:t>
            </a:r>
            <a:r>
              <a:rPr lang="en-US" dirty="0" err="1"/>
              <a:t>mviews.mv_name</a:t>
            </a:r>
            <a:r>
              <a:rPr lang="en-US" dirty="0"/>
              <a:t>) || ' ...');</a:t>
            </a:r>
          </a:p>
          <a:p>
            <a:r>
              <a:rPr lang="en-US" dirty="0"/>
              <a:t>        EXECUTE 'TRUNCATE TABLE ' || </a:t>
            </a:r>
            <a:r>
              <a:rPr lang="en-US" dirty="0" err="1"/>
              <a:t>quote_ident</a:t>
            </a:r>
            <a:r>
              <a:rPr lang="en-US" dirty="0"/>
              <a:t>(</a:t>
            </a:r>
            <a:r>
              <a:rPr lang="en-US" dirty="0" err="1"/>
              <a:t>mviews.mv_name</a:t>
            </a:r>
            <a:r>
              <a:rPr lang="en-US" dirty="0"/>
              <a:t>);</a:t>
            </a:r>
          </a:p>
          <a:p>
            <a:r>
              <a:rPr lang="en-US" dirty="0"/>
              <a:t>        EXECUTE 'INSERT INTO ' || </a:t>
            </a:r>
            <a:r>
              <a:rPr lang="en-US" dirty="0" err="1"/>
              <a:t>quote_ident</a:t>
            </a:r>
            <a:r>
              <a:rPr lang="en-US" dirty="0"/>
              <a:t>(</a:t>
            </a:r>
            <a:r>
              <a:rPr lang="en-US" dirty="0" err="1"/>
              <a:t>mviews.mv_name</a:t>
            </a:r>
            <a:r>
              <a:rPr lang="en-US" dirty="0"/>
              <a:t>) || ' ' || </a:t>
            </a:r>
            <a:r>
              <a:rPr lang="en-US" dirty="0" err="1"/>
              <a:t>mviews.mv_query</a:t>
            </a:r>
            <a:r>
              <a:rPr lang="en-US" dirty="0"/>
              <a:t>;</a:t>
            </a:r>
          </a:p>
          <a:p>
            <a:r>
              <a:rPr lang="en-US" dirty="0"/>
              <a:t>    END LOOP;</a:t>
            </a:r>
          </a:p>
          <a:p>
            <a:endParaRPr lang="en-US" dirty="0"/>
          </a:p>
          <a:p>
            <a:r>
              <a:rPr lang="en-US" dirty="0"/>
              <a:t>    PERFORM </a:t>
            </a:r>
            <a:r>
              <a:rPr lang="en-US" dirty="0" err="1"/>
              <a:t>cs_log</a:t>
            </a:r>
            <a:r>
              <a:rPr lang="en-US" dirty="0"/>
              <a:t>('Done refreshing materialized views.');</a:t>
            </a:r>
          </a:p>
          <a:p>
            <a:r>
              <a:rPr lang="en-US" dirty="0"/>
              <a:t>    RETURN 1;</a:t>
            </a:r>
          </a:p>
          <a:p>
            <a:r>
              <a:rPr lang="en-US" dirty="0"/>
              <a:t>END;</a:t>
            </a:r>
          </a:p>
          <a:p>
            <a:r>
              <a:rPr lang="en-US" dirty="0"/>
              <a:t>$$ LANGUAGE </a:t>
            </a:r>
            <a:r>
              <a:rPr lang="en-US" dirty="0" err="1"/>
              <a:t>plpgsql</a:t>
            </a:r>
            <a:r>
              <a:rPr lang="en-US" dirty="0"/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3279" y="5148345"/>
            <a:ext cx="2726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target</a:t>
            </a:r>
            <a:r>
              <a:rPr lang="en-US" dirty="0"/>
              <a:t> is successively assigned each row resulting from the </a:t>
            </a:r>
            <a:r>
              <a:rPr lang="en-US" b="1" i="1" dirty="0"/>
              <a:t>query</a:t>
            </a:r>
            <a:r>
              <a:rPr lang="en-US" dirty="0"/>
              <a:t> and the loop body is executed for each row.</a:t>
            </a:r>
          </a:p>
        </p:txBody>
      </p:sp>
    </p:spTree>
    <p:extLst>
      <p:ext uri="{BB962C8B-B14F-4D97-AF65-F5344CB8AC3E}">
        <p14:creationId xmlns:p14="http://schemas.microsoft.com/office/powerpoint/2010/main" val="141313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3"/>
            <a:ext cx="8229600" cy="1143000"/>
          </a:xfrm>
        </p:spPr>
        <p:txBody>
          <a:bodyPr/>
          <a:lstStyle/>
          <a:p>
            <a:r>
              <a:rPr lang="en-US" dirty="0" smtClean="0"/>
              <a:t>PL/</a:t>
            </a:r>
            <a:r>
              <a:rPr lang="en-US" dirty="0" err="1" smtClean="0"/>
              <a:t>pgSQL</a:t>
            </a:r>
            <a:r>
              <a:rPr lang="en-US" dirty="0" smtClean="0"/>
              <a:t> – Example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1260" y="1303215"/>
            <a:ext cx="5176617" cy="5262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CREATE TABLE </a:t>
            </a:r>
            <a:r>
              <a:rPr lang="en-US" sz="1400" dirty="0" err="1"/>
              <a:t>db</a:t>
            </a:r>
            <a:r>
              <a:rPr lang="en-US" sz="1400" dirty="0"/>
              <a:t> (a INT PRIMARY KEY, b TEXT);</a:t>
            </a:r>
          </a:p>
          <a:p>
            <a:endParaRPr lang="en-US" sz="1400" dirty="0"/>
          </a:p>
          <a:p>
            <a:r>
              <a:rPr lang="en-US" sz="1400" dirty="0"/>
              <a:t>CREATE FUNCTION </a:t>
            </a:r>
            <a:r>
              <a:rPr lang="en-US" sz="1400" dirty="0" err="1"/>
              <a:t>merge_db</a:t>
            </a:r>
            <a:r>
              <a:rPr lang="en-US" sz="1400" dirty="0"/>
              <a:t>(key INT, data TEXT) RETURNS VOID AS</a:t>
            </a:r>
          </a:p>
          <a:p>
            <a:r>
              <a:rPr lang="en-US" sz="1400" dirty="0"/>
              <a:t>$$</a:t>
            </a:r>
          </a:p>
          <a:p>
            <a:r>
              <a:rPr lang="en-US" sz="1400" dirty="0"/>
              <a:t>BEGIN</a:t>
            </a:r>
          </a:p>
          <a:p>
            <a:r>
              <a:rPr lang="en-US" sz="1400" dirty="0"/>
              <a:t>    LOOP</a:t>
            </a:r>
          </a:p>
          <a:p>
            <a:r>
              <a:rPr lang="en-US" sz="1400" dirty="0"/>
              <a:t>        UPDATE </a:t>
            </a:r>
            <a:r>
              <a:rPr lang="en-US" sz="1400" dirty="0" err="1"/>
              <a:t>db</a:t>
            </a:r>
            <a:r>
              <a:rPr lang="en-US" sz="1400" dirty="0"/>
              <a:t> SET b = data WHERE a = key;</a:t>
            </a:r>
          </a:p>
          <a:p>
            <a:r>
              <a:rPr lang="en-US" sz="1400" dirty="0"/>
              <a:t>        IF found THEN</a:t>
            </a:r>
          </a:p>
          <a:p>
            <a:r>
              <a:rPr lang="en-US" sz="1400" dirty="0"/>
              <a:t>            RETURN;</a:t>
            </a:r>
          </a:p>
          <a:p>
            <a:r>
              <a:rPr lang="en-US" sz="1400" dirty="0"/>
              <a:t>        END IF;</a:t>
            </a:r>
          </a:p>
          <a:p>
            <a:endParaRPr lang="en-US" sz="1400" dirty="0"/>
          </a:p>
          <a:p>
            <a:r>
              <a:rPr lang="en-US" sz="1400" dirty="0"/>
              <a:t>        BEGIN</a:t>
            </a:r>
          </a:p>
          <a:p>
            <a:r>
              <a:rPr lang="en-US" sz="1400" dirty="0"/>
              <a:t>            INSERT INTO </a:t>
            </a:r>
            <a:r>
              <a:rPr lang="en-US" sz="1400" dirty="0" err="1"/>
              <a:t>db</a:t>
            </a:r>
            <a:r>
              <a:rPr lang="en-US" sz="1400" dirty="0"/>
              <a:t>(</a:t>
            </a:r>
            <a:r>
              <a:rPr lang="en-US" sz="1400" dirty="0" err="1"/>
              <a:t>a,b</a:t>
            </a:r>
            <a:r>
              <a:rPr lang="en-US" sz="1400" dirty="0"/>
              <a:t>) VALUES (key, data);</a:t>
            </a:r>
          </a:p>
          <a:p>
            <a:r>
              <a:rPr lang="en-US" sz="1400" dirty="0"/>
              <a:t>            RETURN;</a:t>
            </a:r>
          </a:p>
          <a:p>
            <a:r>
              <a:rPr lang="en-US" sz="1400" dirty="0"/>
              <a:t>        EXCEPTION WHEN </a:t>
            </a:r>
            <a:r>
              <a:rPr lang="en-US" sz="1400" dirty="0" err="1"/>
              <a:t>unique_violation</a:t>
            </a:r>
            <a:r>
              <a:rPr lang="en-US" sz="1400" dirty="0"/>
              <a:t> THEN</a:t>
            </a:r>
          </a:p>
          <a:p>
            <a:r>
              <a:rPr lang="en-US" sz="1400" dirty="0"/>
              <a:t>            -- do nothing</a:t>
            </a:r>
          </a:p>
          <a:p>
            <a:r>
              <a:rPr lang="en-US" sz="1400" dirty="0"/>
              <a:t>        END;</a:t>
            </a:r>
          </a:p>
          <a:p>
            <a:r>
              <a:rPr lang="en-US" sz="1400" dirty="0"/>
              <a:t>    END LOOP;</a:t>
            </a:r>
          </a:p>
          <a:p>
            <a:r>
              <a:rPr lang="en-US" sz="1400" dirty="0"/>
              <a:t>END;</a:t>
            </a:r>
          </a:p>
          <a:p>
            <a:r>
              <a:rPr lang="en-US" sz="1400" dirty="0"/>
              <a:t>$$</a:t>
            </a:r>
          </a:p>
          <a:p>
            <a:r>
              <a:rPr lang="en-US" sz="1400" dirty="0"/>
              <a:t>LANGUAGE </a:t>
            </a:r>
            <a:r>
              <a:rPr lang="en-US" sz="1400" dirty="0" err="1"/>
              <a:t>plpgsql</a:t>
            </a:r>
            <a:r>
              <a:rPr lang="en-US" sz="1400" dirty="0"/>
              <a:t>;</a:t>
            </a:r>
          </a:p>
          <a:p>
            <a:endParaRPr lang="en-US" sz="1400" dirty="0"/>
          </a:p>
          <a:p>
            <a:r>
              <a:rPr lang="en-US" sz="1400" dirty="0"/>
              <a:t>SELECT </a:t>
            </a:r>
            <a:r>
              <a:rPr lang="en-US" sz="1400" dirty="0" err="1"/>
              <a:t>merge_db</a:t>
            </a:r>
            <a:r>
              <a:rPr lang="en-US" sz="1400" dirty="0"/>
              <a:t>(1, '</a:t>
            </a:r>
            <a:r>
              <a:rPr lang="en-US" sz="1400" dirty="0" err="1"/>
              <a:t>david</a:t>
            </a:r>
            <a:r>
              <a:rPr lang="en-US" sz="1400" dirty="0"/>
              <a:t>');</a:t>
            </a:r>
          </a:p>
          <a:p>
            <a:r>
              <a:rPr lang="en-US" sz="1400" dirty="0"/>
              <a:t>SELECT </a:t>
            </a:r>
            <a:r>
              <a:rPr lang="en-US" sz="1400" dirty="0" err="1"/>
              <a:t>merge_db</a:t>
            </a:r>
            <a:r>
              <a:rPr lang="en-US" sz="1400" dirty="0"/>
              <a:t>(1, '</a:t>
            </a:r>
            <a:r>
              <a:rPr lang="en-US" sz="1400" dirty="0" err="1"/>
              <a:t>dennis</a:t>
            </a:r>
            <a:r>
              <a:rPr lang="en-US" sz="1400" dirty="0"/>
              <a:t>');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1456103" y="3513493"/>
            <a:ext cx="5629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example uses exception handling to perform either UPDATE or INSERT, as appropriate.</a:t>
            </a:r>
          </a:p>
        </p:txBody>
      </p:sp>
    </p:spTree>
    <p:extLst>
      <p:ext uri="{BB962C8B-B14F-4D97-AF65-F5344CB8AC3E}">
        <p14:creationId xmlns:p14="http://schemas.microsoft.com/office/powerpoint/2010/main" val="271469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13"/>
            <a:ext cx="8229600" cy="1143000"/>
          </a:xfrm>
        </p:spPr>
        <p:txBody>
          <a:bodyPr/>
          <a:lstStyle/>
          <a:p>
            <a:r>
              <a:rPr lang="en-US" dirty="0" smtClean="0"/>
              <a:t>PL/</a:t>
            </a:r>
            <a:r>
              <a:rPr lang="en-US" dirty="0" err="1" smtClean="0"/>
              <a:t>pgSQL</a:t>
            </a:r>
            <a:r>
              <a:rPr lang="en-US" dirty="0" smtClean="0"/>
              <a:t> – Example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506" y="1286684"/>
            <a:ext cx="81534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A frequent question in </a:t>
            </a:r>
            <a:r>
              <a:rPr lang="en-US" sz="2400"/>
              <a:t>IRC </a:t>
            </a:r>
            <a:r>
              <a:rPr lang="en-US" sz="2400" smtClean="0"/>
              <a:t>(?) is </a:t>
            </a:r>
            <a:r>
              <a:rPr lang="en-US" sz="2400" dirty="0"/>
              <a:t>how to delete rows that are duplicates over a set of columns, keeping only the one with the lowest ID.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This query does that for all rows of </a:t>
            </a:r>
            <a:r>
              <a:rPr lang="en-US" sz="2400" dirty="0" err="1"/>
              <a:t>tablename</a:t>
            </a:r>
            <a:r>
              <a:rPr lang="en-US" sz="2400" dirty="0"/>
              <a:t> having the same column1, column2, and column3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b="1" dirty="0"/>
              <a:t>DELETE</a:t>
            </a:r>
            <a:r>
              <a:rPr lang="en-US" sz="2400" dirty="0"/>
              <a:t> </a:t>
            </a:r>
            <a:r>
              <a:rPr lang="en-US" sz="2400" b="1" dirty="0"/>
              <a:t>FROM</a:t>
            </a:r>
            <a:r>
              <a:rPr lang="en-US" sz="2400" dirty="0"/>
              <a:t> </a:t>
            </a:r>
            <a:r>
              <a:rPr lang="en-US" sz="2400" dirty="0" err="1"/>
              <a:t>tablename</a:t>
            </a:r>
            <a:endParaRPr lang="en-US" sz="2400" dirty="0"/>
          </a:p>
          <a:p>
            <a:r>
              <a:rPr lang="en-US" sz="2400" b="1" dirty="0"/>
              <a:t>WHERE</a:t>
            </a:r>
            <a:r>
              <a:rPr lang="en-US" sz="2400" dirty="0"/>
              <a:t> id </a:t>
            </a:r>
            <a:r>
              <a:rPr lang="en-US" sz="2400" b="1" dirty="0"/>
              <a:t>IN</a:t>
            </a:r>
            <a:r>
              <a:rPr lang="en-US" sz="2400" dirty="0"/>
              <a:t> (</a:t>
            </a:r>
            <a:r>
              <a:rPr lang="en-US" sz="2400" b="1" dirty="0"/>
              <a:t>SELECT</a:t>
            </a:r>
            <a:r>
              <a:rPr lang="en-US" sz="2400" dirty="0"/>
              <a:t> id</a:t>
            </a:r>
          </a:p>
          <a:p>
            <a:r>
              <a:rPr lang="en-US" sz="2400" dirty="0"/>
              <a:t>              </a:t>
            </a:r>
            <a:r>
              <a:rPr lang="en-US" sz="2400" b="1" dirty="0"/>
              <a:t>FROM</a:t>
            </a:r>
            <a:r>
              <a:rPr lang="en-US" sz="2400" dirty="0"/>
              <a:t> (</a:t>
            </a:r>
            <a:r>
              <a:rPr lang="en-US" sz="2400" b="1" dirty="0"/>
              <a:t>SELECT</a:t>
            </a:r>
            <a:r>
              <a:rPr lang="en-US" sz="2400" dirty="0"/>
              <a:t> id,</a:t>
            </a:r>
          </a:p>
          <a:p>
            <a:r>
              <a:rPr lang="en-US" sz="2400" dirty="0"/>
              <a:t>                             </a:t>
            </a:r>
            <a:r>
              <a:rPr lang="en-US" sz="2400" dirty="0" err="1"/>
              <a:t>row_number</a:t>
            </a:r>
            <a:r>
              <a:rPr lang="en-US" sz="2400" dirty="0"/>
              <a:t>() over (partition </a:t>
            </a:r>
            <a:r>
              <a:rPr lang="en-US" sz="2400" b="1" dirty="0"/>
              <a:t>BY</a:t>
            </a:r>
            <a:r>
              <a:rPr lang="en-US" sz="2400" dirty="0"/>
              <a:t> column1,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            column2</a:t>
            </a:r>
            <a:r>
              <a:rPr lang="en-US" sz="2400" dirty="0"/>
              <a:t>, column3 </a:t>
            </a:r>
            <a:r>
              <a:rPr lang="en-US" sz="2400" b="1" dirty="0"/>
              <a:t>ORDER</a:t>
            </a:r>
            <a:r>
              <a:rPr lang="en-US" sz="2400" dirty="0"/>
              <a:t> </a:t>
            </a:r>
            <a:r>
              <a:rPr lang="en-US" sz="2400" b="1" dirty="0"/>
              <a:t>BY</a:t>
            </a:r>
            <a:r>
              <a:rPr lang="en-US" sz="2400" dirty="0"/>
              <a:t> id) </a:t>
            </a:r>
            <a:r>
              <a:rPr lang="en-US" sz="2400" b="1" dirty="0"/>
              <a:t>AS</a:t>
            </a:r>
            <a:r>
              <a:rPr lang="en-US" sz="2400" dirty="0"/>
              <a:t> </a:t>
            </a:r>
            <a:r>
              <a:rPr lang="en-US" sz="2400" dirty="0" err="1"/>
              <a:t>rnum</a:t>
            </a:r>
            <a:endParaRPr lang="en-US" sz="2400" dirty="0"/>
          </a:p>
          <a:p>
            <a:r>
              <a:rPr lang="en-US" sz="2400" dirty="0"/>
              <a:t>                     </a:t>
            </a:r>
            <a:r>
              <a:rPr lang="en-US" sz="2400" b="1" dirty="0"/>
              <a:t>FROM</a:t>
            </a:r>
            <a:r>
              <a:rPr lang="en-US" sz="2400" dirty="0"/>
              <a:t> </a:t>
            </a:r>
            <a:r>
              <a:rPr lang="en-US" sz="2400" dirty="0" err="1"/>
              <a:t>tablename</a:t>
            </a:r>
            <a:r>
              <a:rPr lang="en-US" sz="2400" dirty="0"/>
              <a:t>) t</a:t>
            </a:r>
          </a:p>
          <a:p>
            <a:r>
              <a:rPr lang="is-IS" sz="2400" dirty="0"/>
              <a:t>              </a:t>
            </a:r>
            <a:r>
              <a:rPr lang="is-IS" sz="2400" b="1" dirty="0"/>
              <a:t>WHERE</a:t>
            </a:r>
            <a:r>
              <a:rPr lang="is-IS" sz="2400" dirty="0"/>
              <a:t> t.rnum &gt; 1);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469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</a:t>
            </a:r>
            <a:r>
              <a:rPr lang="en-US" dirty="0"/>
              <a:t> 8 – writing </a:t>
            </a:r>
            <a:r>
              <a:rPr lang="en-US" dirty="0" smtClean="0"/>
              <a:t>functions - </a:t>
            </a:r>
            <a:r>
              <a:rPr lang="en-US" dirty="0"/>
              <a:t>PL</a:t>
            </a:r>
            <a:r>
              <a:rPr lang="en-US" dirty="0" smtClean="0"/>
              <a:t>/Python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Lets you use Python libraries.</a:t>
            </a:r>
          </a:p>
          <a:p>
            <a:r>
              <a:rPr lang="en-US" dirty="0" smtClean="0"/>
              <a:t>Can compose functions in Python.</a:t>
            </a:r>
          </a:p>
          <a:p>
            <a:r>
              <a:rPr lang="en-US" dirty="0" smtClean="0"/>
              <a:t>Need to install Python on the server.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PostgreSQL</a:t>
            </a:r>
            <a:r>
              <a:rPr lang="en-US" dirty="0" smtClean="0"/>
              <a:t> Python extension is:</a:t>
            </a:r>
          </a:p>
          <a:p>
            <a:pPr lvl="2"/>
            <a:r>
              <a:rPr lang="en-US" dirty="0" smtClean="0"/>
              <a:t>CREATE EXTENSION plpython3u;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0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topics taught in a first DB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Database Theory</a:t>
            </a:r>
          </a:p>
          <a:p>
            <a:r>
              <a:rPr lang="en-US" dirty="0"/>
              <a:t>Modeling (ER, Relational, Normalization, Dependencies)</a:t>
            </a:r>
          </a:p>
          <a:p>
            <a:r>
              <a:rPr lang="en-US" dirty="0"/>
              <a:t>Relational Algebra</a:t>
            </a:r>
          </a:p>
          <a:p>
            <a:r>
              <a:rPr lang="en-US" dirty="0"/>
              <a:t>SQL, Transact-SQL</a:t>
            </a:r>
          </a:p>
          <a:p>
            <a:r>
              <a:rPr lang="en-US" dirty="0"/>
              <a:t>Constraints</a:t>
            </a:r>
          </a:p>
          <a:p>
            <a:r>
              <a:rPr lang="en-US" dirty="0"/>
              <a:t>Store Procedures</a:t>
            </a:r>
          </a:p>
          <a:p>
            <a:r>
              <a:rPr lang="en-US" dirty="0"/>
              <a:t>Authorization</a:t>
            </a:r>
          </a:p>
          <a:p>
            <a:r>
              <a:rPr lang="en-US" dirty="0"/>
              <a:t>Transactions</a:t>
            </a:r>
          </a:p>
          <a:p>
            <a:r>
              <a:rPr lang="en-US" dirty="0"/>
              <a:t>XML</a:t>
            </a:r>
          </a:p>
          <a:p>
            <a:r>
              <a:rPr lang="en-US" dirty="0"/>
              <a:t>Object Orientation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Database Practice</a:t>
            </a:r>
          </a:p>
          <a:p>
            <a:r>
              <a:rPr lang="en-US" dirty="0"/>
              <a:t>Managing DB Files, Security</a:t>
            </a:r>
          </a:p>
          <a:p>
            <a:r>
              <a:rPr lang="en-US" dirty="0"/>
              <a:t>Admin Tasks</a:t>
            </a:r>
          </a:p>
          <a:p>
            <a:r>
              <a:rPr lang="en-US" dirty="0"/>
              <a:t>Monitoring Performance</a:t>
            </a:r>
          </a:p>
          <a:p>
            <a:r>
              <a:rPr lang="en-US" dirty="0"/>
              <a:t>Implementing DB Design</a:t>
            </a:r>
          </a:p>
          <a:p>
            <a:r>
              <a:rPr lang="en-US" dirty="0"/>
              <a:t>Managing Databases, Creating Data Types and Tables</a:t>
            </a:r>
          </a:p>
          <a:p>
            <a:r>
              <a:rPr lang="en-US" dirty="0"/>
              <a:t>Data Integrity</a:t>
            </a:r>
          </a:p>
          <a:p>
            <a:r>
              <a:rPr lang="en-US" dirty="0"/>
              <a:t>Indexes</a:t>
            </a:r>
          </a:p>
          <a:p>
            <a:r>
              <a:rPr lang="en-US" dirty="0"/>
              <a:t>Views</a:t>
            </a:r>
          </a:p>
          <a:p>
            <a:r>
              <a:rPr lang="en-US" dirty="0"/>
              <a:t>Stored Procedures</a:t>
            </a:r>
          </a:p>
          <a:p>
            <a:r>
              <a:rPr lang="en-US" dirty="0"/>
              <a:t>Triggers</a:t>
            </a:r>
          </a:p>
          <a:p>
            <a:r>
              <a:rPr lang="en-US" dirty="0"/>
              <a:t>Retrieving, Grouping</a:t>
            </a:r>
          </a:p>
          <a:p>
            <a:r>
              <a:rPr lang="en-US" dirty="0"/>
              <a:t>Joining Tables</a:t>
            </a:r>
          </a:p>
          <a:p>
            <a:r>
              <a:rPr lang="en-US" dirty="0"/>
              <a:t>Modifying Data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526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PL/Python Example – INSERT trigger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28" y="1407674"/>
            <a:ext cx="8839099" cy="3656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11006" y="6070340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0" y="5130539"/>
            <a:ext cx="8212406" cy="11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453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PL/Python Example – INSERT trigger, </a:t>
            </a:r>
            <a:r>
              <a:rPr lang="en-US" dirty="0" err="1" smtClean="0"/>
              <a:t>cntd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7" y="1523845"/>
            <a:ext cx="8674355" cy="4776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0488" y="6053845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056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PL/Python Example – INSERT trigger, </a:t>
            </a:r>
            <a:r>
              <a:rPr lang="en-US" dirty="0" err="1" smtClean="0"/>
              <a:t>cntd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51" y="1923950"/>
            <a:ext cx="6713157" cy="186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566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9 – query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the book goes into:</a:t>
            </a:r>
          </a:p>
          <a:p>
            <a:r>
              <a:rPr lang="en-US" dirty="0" smtClean="0"/>
              <a:t>Use EXPLAIN (ANALYZE),p 164</a:t>
            </a:r>
          </a:p>
          <a:p>
            <a:pPr lvl="1"/>
            <a:r>
              <a:rPr lang="en-US" dirty="0" smtClean="0"/>
              <a:t>Graphical tool in </a:t>
            </a:r>
            <a:r>
              <a:rPr lang="en-US" dirty="0" err="1" smtClean="0"/>
              <a:t>pgAdmin</a:t>
            </a:r>
            <a:endParaRPr lang="en-US" dirty="0" smtClean="0"/>
          </a:p>
          <a:p>
            <a:pPr lvl="2"/>
            <a:r>
              <a:rPr lang="en-US" dirty="0" smtClean="0"/>
              <a:t>Analyze causes the statement to be executed.</a:t>
            </a:r>
          </a:p>
          <a:p>
            <a:pPr lvl="1"/>
            <a:r>
              <a:rPr lang="en-US" dirty="0" smtClean="0"/>
              <a:t>Testing without making changes!</a:t>
            </a:r>
          </a:p>
          <a:p>
            <a:pPr lvl="2"/>
            <a:r>
              <a:rPr lang="en-US" dirty="0" smtClean="0"/>
              <a:t>Wrap the statement in a transaction you can abort.</a:t>
            </a:r>
          </a:p>
          <a:p>
            <a:pPr lvl="2"/>
            <a:r>
              <a:rPr lang="en-US" dirty="0" smtClean="0"/>
              <a:t>Put BEGIN before the statement, ROLLBACK after.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9003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9 – query performance -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 basic tip sheet:</a:t>
            </a:r>
          </a:p>
          <a:p>
            <a:r>
              <a:rPr lang="en-US" dirty="0" smtClean="0"/>
              <a:t>Use a current version.</a:t>
            </a:r>
          </a:p>
          <a:p>
            <a:r>
              <a:rPr lang="en-US" dirty="0" smtClean="0"/>
              <a:t>Set </a:t>
            </a:r>
            <a:r>
              <a:rPr lang="en-US" dirty="0" err="1" smtClean="0"/>
              <a:t>shared_buffers</a:t>
            </a:r>
            <a:r>
              <a:rPr lang="en-US" dirty="0" smtClean="0"/>
              <a:t> and </a:t>
            </a:r>
            <a:r>
              <a:rPr lang="en-US" dirty="0" err="1" smtClean="0"/>
              <a:t>effective_cache_size</a:t>
            </a:r>
            <a:r>
              <a:rPr lang="en-US" dirty="0" smtClean="0"/>
              <a:t> based on total memory.  (Like ¼ and ½ of total memory, respectively!)</a:t>
            </a:r>
          </a:p>
          <a:p>
            <a:r>
              <a:rPr lang="en-US" dirty="0" smtClean="0"/>
              <a:t>ANALYZE your database:</a:t>
            </a:r>
          </a:p>
          <a:p>
            <a:pPr lvl="1"/>
            <a:r>
              <a:rPr lang="en-US" dirty="0" smtClean="0"/>
              <a:t>VACUUM ANALYZE forces a statistics update and table cleanup.</a:t>
            </a:r>
          </a:p>
          <a:p>
            <a:pPr lvl="1"/>
            <a:r>
              <a:rPr lang="en-US" dirty="0" smtClean="0"/>
              <a:t>Can also “automatically vacuum” tables.</a:t>
            </a:r>
          </a:p>
          <a:p>
            <a:r>
              <a:rPr lang="en-US" dirty="0" smtClean="0"/>
              <a:t>EXPLAIN ANALYE your slow statements</a:t>
            </a:r>
          </a:p>
          <a:p>
            <a:pPr lvl="1"/>
            <a:r>
              <a:rPr lang="en-US" dirty="0" smtClean="0"/>
              <a:t>Like the book recommends.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1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9 – query performance -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Some special areas to think about:</a:t>
            </a:r>
          </a:p>
          <a:p>
            <a:r>
              <a:rPr lang="en-US" dirty="0" smtClean="0"/>
              <a:t>See the startup tips at</a:t>
            </a:r>
          </a:p>
          <a:p>
            <a:r>
              <a:rPr lang="en-US" dirty="0">
                <a:hlinkClick r:id="rId2"/>
              </a:rPr>
              <a:t>http://www.chesnok.com/daily/2013/11/13/everyday-postgres-tuning-a-brand-new-server-the-10-minute-edition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, and</a:t>
            </a:r>
          </a:p>
          <a:p>
            <a:r>
              <a:rPr lang="en-US" dirty="0" smtClean="0"/>
              <a:t>The readable general performance guides are at:</a:t>
            </a:r>
          </a:p>
          <a:p>
            <a:pPr lvl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://www.revsys.com/writings/postgresql-</a:t>
            </a:r>
            <a:r>
              <a:rPr lang="en-US" dirty="0" smtClean="0">
                <a:hlinkClick r:id="rId3"/>
              </a:rPr>
              <a:t>performance.html</a:t>
            </a:r>
            <a:r>
              <a:rPr lang="en-US" dirty="0" smtClean="0"/>
              <a:t>, and</a:t>
            </a:r>
          </a:p>
          <a:p>
            <a:pPr lvl="1"/>
            <a:r>
              <a:rPr lang="en-US" dirty="0">
                <a:hlinkClick r:id="rId4"/>
              </a:rPr>
              <a:t>https://wiki.postgresql.org/wiki/</a:t>
            </a:r>
            <a:r>
              <a:rPr lang="en-US" dirty="0" smtClean="0">
                <a:hlinkClick r:id="rId4"/>
              </a:rPr>
              <a:t>Performance_Optimization</a:t>
            </a:r>
            <a:r>
              <a:rPr lang="en-US" dirty="0" smtClean="0"/>
              <a:t> , and</a:t>
            </a:r>
          </a:p>
          <a:p>
            <a:pPr lvl="1"/>
            <a:r>
              <a:rPr lang="en-US" dirty="0">
                <a:hlinkClick r:id="rId5"/>
              </a:rPr>
              <a:t>http://www.postgresql.org/docs/9.2/static/performance-</a:t>
            </a:r>
            <a:r>
              <a:rPr lang="en-US" dirty="0" smtClean="0">
                <a:hlinkClick r:id="rId5"/>
              </a:rPr>
              <a:t>tips.html</a:t>
            </a:r>
            <a:r>
              <a:rPr lang="en-US" dirty="0" smtClean="0"/>
              <a:t>. </a:t>
            </a:r>
          </a:p>
          <a:p>
            <a:r>
              <a:rPr lang="en-US" dirty="0"/>
              <a:t>Issues with GUCs </a:t>
            </a:r>
            <a:r>
              <a:rPr lang="en-US" dirty="0" smtClean="0"/>
              <a:t>(Grand unified configuration settings. Rhymes with Ducks.) – </a:t>
            </a:r>
            <a:r>
              <a:rPr lang="en-US" dirty="0"/>
              <a:t>see </a:t>
            </a:r>
            <a:r>
              <a:rPr lang="en-US" dirty="0">
                <a:hlinkClick r:id="rId6"/>
              </a:rPr>
              <a:t>https://wiki.postgresql.org/wiki/</a:t>
            </a:r>
            <a:r>
              <a:rPr lang="en-US" dirty="0" smtClean="0">
                <a:hlinkClick r:id="rId6"/>
              </a:rPr>
              <a:t>GUCS_Overhaul</a:t>
            </a:r>
            <a:r>
              <a:rPr lang="en-US" dirty="0" smtClean="0"/>
              <a:t> </a:t>
            </a:r>
          </a:p>
          <a:p>
            <a:r>
              <a:rPr lang="en-US" dirty="0" smtClean="0">
                <a:sym typeface="Wingdings"/>
              </a:rPr>
              <a:t>Details 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17777" y="89972"/>
            <a:ext cx="96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 7!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17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See, for example:</a:t>
            </a:r>
          </a:p>
          <a:p>
            <a:r>
              <a:rPr lang="en-US" sz="1600" dirty="0" smtClean="0"/>
              <a:t>Basic </a:t>
            </a:r>
            <a:r>
              <a:rPr lang="en-US" sz="1600" dirty="0"/>
              <a:t>benchmarking tips - </a:t>
            </a:r>
            <a:r>
              <a:rPr lang="en-US" sz="1600" dirty="0">
                <a:hlinkClick r:id="rId2"/>
              </a:rPr>
              <a:t>http://edoceo.com/howto/postgresql-</a:t>
            </a:r>
            <a:r>
              <a:rPr lang="en-US" sz="1600" dirty="0" smtClean="0">
                <a:hlinkClick r:id="rId2"/>
              </a:rPr>
              <a:t>benchmark</a:t>
            </a:r>
            <a:r>
              <a:rPr lang="en-US" sz="1600" dirty="0" smtClean="0"/>
              <a:t>. </a:t>
            </a:r>
            <a:endParaRPr lang="en-US" sz="1600" dirty="0"/>
          </a:p>
          <a:p>
            <a:r>
              <a:rPr lang="en-US" sz="1600" dirty="0" smtClean="0"/>
              <a:t>How to benchmark a </a:t>
            </a:r>
            <a:r>
              <a:rPr lang="en-US" sz="1600" dirty="0"/>
              <a:t>query using EXPLAIN – ANALYZE - </a:t>
            </a:r>
            <a:r>
              <a:rPr lang="en-US" sz="1600" dirty="0">
                <a:hlinkClick r:id="rId3"/>
              </a:rPr>
              <a:t>http://dba.stackexchange.com/questions/42012/how-can-i-benchmark-a-postgresql-</a:t>
            </a:r>
            <a:r>
              <a:rPr lang="en-US" sz="1600" dirty="0" smtClean="0">
                <a:hlinkClick r:id="rId3"/>
              </a:rPr>
              <a:t>query</a:t>
            </a:r>
            <a:r>
              <a:rPr lang="en-US" sz="1600" dirty="0" smtClean="0"/>
              <a:t>. </a:t>
            </a:r>
            <a:endParaRPr lang="en-US" sz="1600" dirty="0"/>
          </a:p>
          <a:p>
            <a:r>
              <a:rPr lang="en-US" sz="1600" dirty="0" smtClean="0"/>
              <a:t>“</a:t>
            </a:r>
            <a:r>
              <a:rPr lang="en-US" sz="1600" dirty="0" err="1" smtClean="0"/>
              <a:t>PostgreSQL</a:t>
            </a:r>
            <a:r>
              <a:rPr lang="en-US" sz="1600" dirty="0" smtClean="0"/>
              <a:t> out-performs </a:t>
            </a:r>
            <a:r>
              <a:rPr lang="en-US" sz="1600" dirty="0" err="1" smtClean="0"/>
              <a:t>MongoDB</a:t>
            </a:r>
            <a:r>
              <a:rPr lang="en-US" sz="1600" dirty="0"/>
              <a:t>, at </a:t>
            </a:r>
            <a:r>
              <a:rPr lang="en-US" sz="1600" dirty="0">
                <a:hlinkClick r:id="rId4"/>
              </a:rPr>
              <a:t>http://www.enterprisedb.com/postgres-plus-edb-blog/marc-linster/postgres-outperforms-mongodb-and-ushers-new-developer-</a:t>
            </a:r>
            <a:r>
              <a:rPr lang="en-US" sz="1600" dirty="0" smtClean="0">
                <a:hlinkClick r:id="rId4"/>
              </a:rPr>
              <a:t>reality</a:t>
            </a:r>
            <a:endParaRPr lang="en-US" sz="1600" dirty="0" smtClean="0"/>
          </a:p>
          <a:p>
            <a:r>
              <a:rPr lang="en-US" sz="1600" dirty="0" smtClean="0"/>
              <a:t>Ideas for how to run </a:t>
            </a:r>
            <a:r>
              <a:rPr lang="en-US" sz="1600" dirty="0"/>
              <a:t>a benchmark, at </a:t>
            </a:r>
            <a:r>
              <a:rPr lang="en-US" sz="1600" dirty="0">
                <a:hlinkClick r:id="rId2"/>
              </a:rPr>
              <a:t>http://edoceo.com/howto/postgresql-</a:t>
            </a:r>
            <a:r>
              <a:rPr lang="en-US" sz="1600" dirty="0" smtClean="0">
                <a:hlinkClick r:id="rId2"/>
              </a:rPr>
              <a:t>benchmark</a:t>
            </a:r>
            <a:endParaRPr lang="en-US" sz="1600" dirty="0" smtClean="0"/>
          </a:p>
          <a:p>
            <a:r>
              <a:rPr lang="en-US" sz="1600" dirty="0" smtClean="0"/>
              <a:t>Not to be missed – Benchmarking </a:t>
            </a:r>
            <a:r>
              <a:rPr lang="en-US" sz="1600" dirty="0" err="1" smtClean="0"/>
              <a:t>PostgreSQL</a:t>
            </a:r>
            <a:r>
              <a:rPr lang="en-US" sz="1600" dirty="0" smtClean="0"/>
              <a:t> </a:t>
            </a:r>
            <a:r>
              <a:rPr lang="en-US" sz="1600" dirty="0"/>
              <a:t>on Raspberry Pi, at </a:t>
            </a:r>
            <a:r>
              <a:rPr lang="en-US" sz="1600" dirty="0">
                <a:hlinkClick r:id="rId5"/>
              </a:rPr>
              <a:t>http://raspberrypg.org/2013/11/raspberry-pg-server-some-benchmark-results</a:t>
            </a:r>
            <a:r>
              <a:rPr lang="en-US" sz="1600" dirty="0" smtClean="0">
                <a:hlinkClick r:id="rId5"/>
              </a:rPr>
              <a:t>/</a:t>
            </a:r>
            <a:r>
              <a:rPr lang="en-US" sz="1600" dirty="0" smtClean="0"/>
              <a:t>. </a:t>
            </a:r>
          </a:p>
          <a:p>
            <a:r>
              <a:rPr lang="en-US" sz="1600" dirty="0"/>
              <a:t>Benchmarking on AWS - </a:t>
            </a:r>
            <a:r>
              <a:rPr lang="en-US" sz="1600" dirty="0">
                <a:hlinkClick r:id="rId6"/>
              </a:rPr>
              <a:t>http://www.pythian.com/blog/benchmarking-postgres-on-aws-4000-piops-ebs-instances</a:t>
            </a:r>
            <a:r>
              <a:rPr lang="en-US" sz="1600" dirty="0" smtClean="0">
                <a:hlinkClick r:id="rId6"/>
              </a:rPr>
              <a:t>/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How to make it run like </a:t>
            </a:r>
            <a:r>
              <a:rPr lang="en-US" sz="1600" dirty="0" err="1" smtClean="0"/>
              <a:t>Hadoop</a:t>
            </a:r>
            <a:r>
              <a:rPr lang="en-US" sz="1600" dirty="0"/>
              <a:t>! </a:t>
            </a:r>
            <a:r>
              <a:rPr lang="en-US" sz="1600" dirty="0">
                <a:hlinkClick r:id="rId7"/>
              </a:rPr>
              <a:t>https://www.citusdata.com/blog/86-making-postgresql-scale-hadoop-</a:t>
            </a:r>
            <a:r>
              <a:rPr lang="en-US" sz="1600" dirty="0" smtClean="0">
                <a:hlinkClick r:id="rId7"/>
              </a:rPr>
              <a:t>style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r>
              <a:rPr lang="en-US" sz="1600" dirty="0" smtClean="0"/>
              <a:t>Relative speed over </a:t>
            </a:r>
            <a:r>
              <a:rPr lang="en-US" sz="1600" dirty="0"/>
              <a:t>multiple releases - </a:t>
            </a:r>
            <a:r>
              <a:rPr lang="en-US" sz="1600" dirty="0">
                <a:hlinkClick r:id="rId8"/>
              </a:rPr>
              <a:t>http://blog.pgaddict.com/posts/performance-since-postgresql-7-4-to-9-4-</a:t>
            </a:r>
            <a:r>
              <a:rPr lang="en-US" sz="1600" dirty="0" smtClean="0">
                <a:hlinkClick r:id="rId8"/>
              </a:rPr>
              <a:t>pgbench</a:t>
            </a:r>
            <a:r>
              <a:rPr lang="en-US" sz="1600" dirty="0" smtClean="0"/>
              <a:t>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21114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Joins – 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Let’s look at </a:t>
            </a:r>
            <a:r>
              <a:rPr lang="en-US" sz="2400" dirty="0" smtClean="0">
                <a:hlinkClick r:id="rId3"/>
              </a:rPr>
              <a:t>http://www.w3schools.com/sql/sql_join.asp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408" y="2239347"/>
            <a:ext cx="5683420" cy="44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47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normal forms – a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</a:t>
            </a:r>
            <a:r>
              <a:rPr lang="en-US" dirty="0" smtClean="0"/>
              <a:t> normal form – “All occurrences of a record type must contain the same number of fields.</a:t>
            </a:r>
          </a:p>
          <a:p>
            <a:pPr lvl="1"/>
            <a:r>
              <a:rPr lang="en-US" dirty="0" smtClean="0"/>
              <a:t>Does this one blow away your intended design?</a:t>
            </a:r>
          </a:p>
          <a:p>
            <a:r>
              <a:rPr lang="en-US" dirty="0" smtClean="0"/>
              <a:t>Second and third normal forms – deal with </a:t>
            </a:r>
            <a:r>
              <a:rPr lang="en-US" dirty="0" err="1" smtClean="0"/>
              <a:t>nonkey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key fields: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nonkey</a:t>
            </a:r>
            <a:r>
              <a:rPr lang="en-US" dirty="0" smtClean="0"/>
              <a:t> field must provide a fact about the key, the whole key, and nothing but the key.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2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639"/>
            <a:ext cx="8229600" cy="1143000"/>
          </a:xfrm>
        </p:spPr>
        <p:txBody>
          <a:bodyPr/>
          <a:lstStyle/>
          <a:p>
            <a:r>
              <a:rPr lang="en-US" dirty="0" smtClean="0"/>
              <a:t>Normal forms,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Second</a:t>
            </a:r>
            <a:r>
              <a:rPr lang="en-US" sz="2800" dirty="0" smtClean="0"/>
              <a:t> – In this record, </a:t>
            </a:r>
            <a:r>
              <a:rPr lang="en-US" sz="2800" i="1" dirty="0" smtClean="0"/>
              <a:t>part</a:t>
            </a:r>
            <a:r>
              <a:rPr lang="en-US" sz="2800" dirty="0" smtClean="0"/>
              <a:t> and </a:t>
            </a:r>
            <a:r>
              <a:rPr lang="en-US" sz="2800" i="1" dirty="0" smtClean="0"/>
              <a:t>warehouse</a:t>
            </a:r>
            <a:r>
              <a:rPr lang="en-US" sz="2800" dirty="0" smtClean="0"/>
              <a:t> are combined to makeup the key: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And the </a:t>
            </a:r>
            <a:r>
              <a:rPr lang="en-US" sz="2800" i="1" dirty="0" smtClean="0"/>
              <a:t>warehouse-address</a:t>
            </a:r>
            <a:r>
              <a:rPr lang="en-US" sz="2800" dirty="0" smtClean="0"/>
              <a:t> would be repeated for every occurrence of </a:t>
            </a:r>
            <a:r>
              <a:rPr lang="en-US" sz="2800" i="1" dirty="0" smtClean="0"/>
              <a:t>warehouse</a:t>
            </a:r>
            <a:r>
              <a:rPr lang="en-US" sz="2800" dirty="0" smtClean="0"/>
              <a:t>.  Instead, needs to be 2 records: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175" y="2743197"/>
            <a:ext cx="48895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0540" y="5008560"/>
            <a:ext cx="38862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12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forms,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Third</a:t>
            </a:r>
            <a:r>
              <a:rPr lang="en-US" sz="2800" dirty="0" smtClean="0"/>
              <a:t> – </a:t>
            </a:r>
            <a:r>
              <a:rPr lang="en-US" sz="2800" i="1" dirty="0" smtClean="0"/>
              <a:t>employee</a:t>
            </a:r>
            <a:r>
              <a:rPr lang="en-US" sz="2800" dirty="0" smtClean="0"/>
              <a:t> is the key in: 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But if each </a:t>
            </a:r>
            <a:r>
              <a:rPr lang="en-US" sz="2800" i="1" dirty="0" smtClean="0"/>
              <a:t>department </a:t>
            </a:r>
            <a:r>
              <a:rPr lang="en-US" sz="2800" dirty="0" smtClean="0"/>
              <a:t>is located in only one place, then </a:t>
            </a:r>
            <a:r>
              <a:rPr lang="en-US" sz="2800" i="1" dirty="0" smtClean="0"/>
              <a:t>location</a:t>
            </a:r>
            <a:r>
              <a:rPr lang="en-US" sz="2800" dirty="0" smtClean="0"/>
              <a:t> is a fact about </a:t>
            </a:r>
            <a:r>
              <a:rPr lang="en-US" sz="2800" i="1" dirty="0" smtClean="0"/>
              <a:t>department</a:t>
            </a:r>
            <a:r>
              <a:rPr lang="en-US" sz="2800" dirty="0" smtClean="0"/>
              <a:t>, in addition to being a fact about </a:t>
            </a:r>
            <a:r>
              <a:rPr lang="en-US" sz="2800" i="1" dirty="0" smtClean="0"/>
              <a:t>employee</a:t>
            </a:r>
            <a:r>
              <a:rPr lang="en-US" sz="2800" dirty="0" smtClean="0"/>
              <a:t>. It will be repeated unnecessarily.  Instead should be two records: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How does normalizing impact your project design?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501" y="2221776"/>
            <a:ext cx="38227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600" y="4781979"/>
            <a:ext cx="51308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73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</a:t>
            </a:r>
            <a:r>
              <a:rPr lang="en-US" dirty="0" err="1" smtClean="0"/>
              <a:t>Ch</a:t>
            </a:r>
            <a:r>
              <a:rPr lang="en-US" dirty="0" smtClean="0"/>
              <a:t> 6 – 10?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6 – Tables, constraints, and indexes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7 – SQL: The </a:t>
            </a:r>
            <a:r>
              <a:rPr lang="en-US" dirty="0" err="1" smtClean="0"/>
              <a:t>PostgreSQL</a:t>
            </a:r>
            <a:r>
              <a:rPr lang="en-US" dirty="0" smtClean="0"/>
              <a:t> way</a:t>
            </a:r>
          </a:p>
          <a:p>
            <a:pPr lvl="1"/>
            <a:r>
              <a:rPr lang="en-US" dirty="0" smtClean="0"/>
              <a:t>Views –</a:t>
            </a:r>
            <a:r>
              <a:rPr lang="en-US" dirty="0" smtClean="0">
                <a:sym typeface="Wingdings"/>
              </a:rPr>
              <a:t> see following slides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endParaRPr lang="en-US" dirty="0" smtClean="0"/>
          </a:p>
          <a:p>
            <a:pPr lvl="1"/>
            <a:r>
              <a:rPr lang="en-US" dirty="0" smtClean="0"/>
              <a:t>Handy constructions</a:t>
            </a:r>
          </a:p>
          <a:p>
            <a:pPr lvl="1"/>
            <a:r>
              <a:rPr lang="en-US" dirty="0" smtClean="0"/>
              <a:t>FILTER clause for aggregates</a:t>
            </a:r>
          </a:p>
          <a:p>
            <a:pPr lvl="1"/>
            <a:r>
              <a:rPr lang="en-US" dirty="0" smtClean="0"/>
              <a:t>Window functions</a:t>
            </a:r>
          </a:p>
          <a:p>
            <a:pPr lvl="1"/>
            <a:r>
              <a:rPr lang="en-US" dirty="0" smtClean="0"/>
              <a:t>Common table expressions</a:t>
            </a:r>
          </a:p>
          <a:p>
            <a:pPr lvl="1"/>
            <a:r>
              <a:rPr lang="en-US" dirty="0" smtClean="0"/>
              <a:t>Lateral joins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02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</a:t>
            </a:r>
            <a:r>
              <a:rPr lang="en-US" dirty="0" err="1" smtClean="0"/>
              <a:t>Ch</a:t>
            </a:r>
            <a:r>
              <a:rPr lang="en-US" dirty="0" smtClean="0"/>
              <a:t> 6 – 10? - </a:t>
            </a:r>
            <a:r>
              <a:rPr lang="en-US" dirty="0" err="1" smtClean="0"/>
              <a:t>cntd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</a:t>
            </a:r>
            <a:r>
              <a:rPr lang="en-US" dirty="0" smtClean="0"/>
              <a:t> 8 – Writing functions (i.e., stored procedures)</a:t>
            </a:r>
          </a:p>
          <a:p>
            <a:pPr lvl="1"/>
            <a:r>
              <a:rPr lang="en-US" dirty="0" smtClean="0"/>
              <a:t>Anatomy of </a:t>
            </a:r>
            <a:r>
              <a:rPr lang="en-US" dirty="0" err="1" smtClean="0"/>
              <a:t>PostgreSQL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Writing functions with SQL</a:t>
            </a:r>
          </a:p>
          <a:p>
            <a:pPr lvl="1"/>
            <a:r>
              <a:rPr lang="en-US" dirty="0" smtClean="0"/>
              <a:t>Writing PL/</a:t>
            </a:r>
            <a:r>
              <a:rPr lang="en-US" dirty="0" err="1" smtClean="0"/>
              <a:t>pgSQL</a:t>
            </a:r>
            <a:r>
              <a:rPr lang="en-US" dirty="0" smtClean="0"/>
              <a:t> functions</a:t>
            </a:r>
          </a:p>
          <a:p>
            <a:pPr lvl="1"/>
            <a:r>
              <a:rPr lang="en-US" dirty="0" smtClean="0"/>
              <a:t>Writing PL/Python functions</a:t>
            </a:r>
          </a:p>
          <a:p>
            <a:pPr lvl="1"/>
            <a:r>
              <a:rPr lang="en-US" dirty="0" smtClean="0"/>
              <a:t>Writing PL/V8, PL/</a:t>
            </a:r>
            <a:r>
              <a:rPr lang="en-US" dirty="0" err="1" smtClean="0"/>
              <a:t>CoffeeScript</a:t>
            </a:r>
            <a:r>
              <a:rPr lang="en-US" dirty="0" smtClean="0"/>
              <a:t>, and PL/</a:t>
            </a:r>
            <a:r>
              <a:rPr lang="en-US" dirty="0" err="1" smtClean="0"/>
              <a:t>LiveScript</a:t>
            </a:r>
            <a:r>
              <a:rPr lang="en-US" dirty="0" smtClean="0"/>
              <a:t>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9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2689</Words>
  <Application>Microsoft Macintosh PowerPoint</Application>
  <PresentationFormat>On-screen Show (4:3)</PresentationFormat>
  <Paragraphs>380</Paragraphs>
  <Slides>36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PostgreSQL – Ch 6 - 10</vt:lpstr>
      <vt:lpstr>Topics for Tues, 4-14-15</vt:lpstr>
      <vt:lpstr>Typical topics taught in a first DB class</vt:lpstr>
      <vt:lpstr>Example – Joins – a review</vt:lpstr>
      <vt:lpstr>Example – normal forms – a review</vt:lpstr>
      <vt:lpstr>Normal forms, cntd</vt:lpstr>
      <vt:lpstr>Normal forms, cntd</vt:lpstr>
      <vt:lpstr>What’s in Ch 6 – 10?</vt:lpstr>
      <vt:lpstr>What’s in Ch 6 – 10? - cntd</vt:lpstr>
      <vt:lpstr>What’s in Ch 6 – 10? - cntd</vt:lpstr>
      <vt:lpstr>Ch 7 – SQL: The PostgreSQL way</vt:lpstr>
      <vt:lpstr>Ch 7 – Views, cntd</vt:lpstr>
      <vt:lpstr>Ch 7 – Views in PostgreSQL</vt:lpstr>
      <vt:lpstr>Ch 7 – Short intro on triggers</vt:lpstr>
      <vt:lpstr>Ch 7 – triggers, cntd</vt:lpstr>
      <vt:lpstr>Ch 7 – triggers, cntd</vt:lpstr>
      <vt:lpstr>Ch 7 – triggers, cntd</vt:lpstr>
      <vt:lpstr>Ch 7 – Materialized views</vt:lpstr>
      <vt:lpstr>Ch 10 – Replication and external data</vt:lpstr>
      <vt:lpstr>Ch 10 – Replication and external data</vt:lpstr>
      <vt:lpstr>Ch 10 – Replication and external data</vt:lpstr>
      <vt:lpstr>Topics for Thursday, by popular demand</vt:lpstr>
      <vt:lpstr>Ch 7 – common table expressions</vt:lpstr>
      <vt:lpstr>Basic CTE example</vt:lpstr>
      <vt:lpstr>Ch 8 – writing functions - PL/pgSQL</vt:lpstr>
      <vt:lpstr>PL/pgSQL – Example 1</vt:lpstr>
      <vt:lpstr>PL/pgSQL – Example 2</vt:lpstr>
      <vt:lpstr>PL/pgSQL – Example 3</vt:lpstr>
      <vt:lpstr>Ch 8 – writing functions - PL/Python</vt:lpstr>
      <vt:lpstr>PL/Python Example – INSERT trigger</vt:lpstr>
      <vt:lpstr>PL/Python Example – INSERT trigger, cntd</vt:lpstr>
      <vt:lpstr>PL/Python Example – INSERT trigger, cntd</vt:lpstr>
      <vt:lpstr>Ch 9 – query performance</vt:lpstr>
      <vt:lpstr>Ch 9 – query performance - cntd</vt:lpstr>
      <vt:lpstr>Ch 9 – query performance - cntd</vt:lpstr>
      <vt:lpstr>Benchmarking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PostgreSQL – Ch 6 - 10</dc:title>
  <dc:creator>Steve Chenoweth</dc:creator>
  <cp:lastModifiedBy>Steve Chenoweth</cp:lastModifiedBy>
  <cp:revision>56</cp:revision>
  <dcterms:created xsi:type="dcterms:W3CDTF">2015-04-14T07:43:59Z</dcterms:created>
  <dcterms:modified xsi:type="dcterms:W3CDTF">2015-04-20T18:22:45Z</dcterms:modified>
</cp:coreProperties>
</file>